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handoutMasterIdLst>
    <p:handoutMasterId r:id="rId57"/>
  </p:handoutMasterIdLst>
  <p:sldIdLst>
    <p:sldId id="310" r:id="rId2"/>
    <p:sldId id="256" r:id="rId3"/>
    <p:sldId id="291" r:id="rId4"/>
    <p:sldId id="316" r:id="rId5"/>
    <p:sldId id="257" r:id="rId6"/>
    <p:sldId id="307" r:id="rId7"/>
    <p:sldId id="258" r:id="rId8"/>
    <p:sldId id="311" r:id="rId9"/>
    <p:sldId id="259" r:id="rId10"/>
    <p:sldId id="314" r:id="rId11"/>
    <p:sldId id="260" r:id="rId12"/>
    <p:sldId id="303" r:id="rId13"/>
    <p:sldId id="261" r:id="rId14"/>
    <p:sldId id="263" r:id="rId15"/>
    <p:sldId id="293" r:id="rId16"/>
    <p:sldId id="264" r:id="rId17"/>
    <p:sldId id="308" r:id="rId18"/>
    <p:sldId id="290" r:id="rId19"/>
    <p:sldId id="292" r:id="rId20"/>
    <p:sldId id="273" r:id="rId21"/>
    <p:sldId id="304" r:id="rId22"/>
    <p:sldId id="317" r:id="rId23"/>
    <p:sldId id="272" r:id="rId24"/>
    <p:sldId id="265" r:id="rId25"/>
    <p:sldId id="298" r:id="rId26"/>
    <p:sldId id="294" r:id="rId27"/>
    <p:sldId id="266" r:id="rId28"/>
    <p:sldId id="318" r:id="rId29"/>
    <p:sldId id="319" r:id="rId30"/>
    <p:sldId id="320" r:id="rId31"/>
    <p:sldId id="321" r:id="rId32"/>
    <p:sldId id="322" r:id="rId33"/>
    <p:sldId id="323" r:id="rId34"/>
    <p:sldId id="324" r:id="rId35"/>
    <p:sldId id="325" r:id="rId36"/>
    <p:sldId id="326" r:id="rId37"/>
    <p:sldId id="327" r:id="rId38"/>
    <p:sldId id="328" r:id="rId39"/>
    <p:sldId id="329" r:id="rId40"/>
    <p:sldId id="330" r:id="rId41"/>
    <p:sldId id="331" r:id="rId42"/>
    <p:sldId id="332" r:id="rId43"/>
    <p:sldId id="333" r:id="rId44"/>
    <p:sldId id="334" r:id="rId45"/>
    <p:sldId id="335" r:id="rId46"/>
    <p:sldId id="336" r:id="rId47"/>
    <p:sldId id="337" r:id="rId48"/>
    <p:sldId id="338" r:id="rId49"/>
    <p:sldId id="339" r:id="rId50"/>
    <p:sldId id="340" r:id="rId51"/>
    <p:sldId id="341" r:id="rId52"/>
    <p:sldId id="342" r:id="rId53"/>
    <p:sldId id="343" r:id="rId54"/>
    <p:sldId id="344" r:id="rId55"/>
  </p:sldIdLst>
  <p:sldSz cx="9144000" cy="6858000" type="screen4x3"/>
  <p:notesSz cx="6877050" cy="10002838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077F"/>
    <a:srgbClr val="CC3300"/>
    <a:srgbClr val="008000"/>
    <a:srgbClr val="0066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98" autoAdjust="0"/>
    <p:restoredTop sz="86385" autoAdjust="0"/>
  </p:normalViewPr>
  <p:slideViewPr>
    <p:cSldViewPr>
      <p:cViewPr varScale="1">
        <p:scale>
          <a:sx n="75" d="100"/>
          <a:sy n="75" d="100"/>
        </p:scale>
        <p:origin x="-36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922"/>
    </p:cViewPr>
  </p:outlineViewPr>
  <p:notesTextViewPr>
    <p:cViewPr>
      <p:scale>
        <a:sx n="400" d="100"/>
        <a:sy n="400" d="100"/>
      </p:scale>
      <p:origin x="0" y="0"/>
    </p:cViewPr>
  </p:notesTextViewPr>
  <p:sorterViewPr>
    <p:cViewPr>
      <p:scale>
        <a:sx n="100" d="100"/>
        <a:sy n="100" d="100"/>
      </p:scale>
      <p:origin x="0" y="10416"/>
    </p:cViewPr>
  </p:sorterViewPr>
  <p:notesViewPr>
    <p:cSldViewPr>
      <p:cViewPr varScale="1">
        <p:scale>
          <a:sx n="55" d="100"/>
          <a:sy n="55" d="100"/>
        </p:scale>
        <p:origin x="-2856" y="-78"/>
      </p:cViewPr>
      <p:guideLst>
        <p:guide orient="horz" pos="3151"/>
        <p:guide pos="2166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0055" cy="500142"/>
          </a:xfrm>
          <a:prstGeom prst="rect">
            <a:avLst/>
          </a:prstGeom>
        </p:spPr>
        <p:txBody>
          <a:bodyPr vert="horz" lIns="96451" tIns="48225" rIns="96451" bIns="48225" rtlCol="0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95404" y="0"/>
            <a:ext cx="2980055" cy="500142"/>
          </a:xfrm>
          <a:prstGeom prst="rect">
            <a:avLst/>
          </a:prstGeom>
        </p:spPr>
        <p:txBody>
          <a:bodyPr vert="horz" lIns="96451" tIns="48225" rIns="96451" bIns="48225" rtlCol="0"/>
          <a:lstStyle>
            <a:lvl1pPr algn="r">
              <a:defRPr sz="1300"/>
            </a:lvl1pPr>
          </a:lstStyle>
          <a:p>
            <a:fld id="{FE1436AE-388C-4F73-8351-E9ADCACDBD54}" type="datetimeFigureOut">
              <a:rPr lang="nl-NL" smtClean="0"/>
              <a:pPr/>
              <a:t>9-11-2013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500960"/>
            <a:ext cx="2980055" cy="500142"/>
          </a:xfrm>
          <a:prstGeom prst="rect">
            <a:avLst/>
          </a:prstGeom>
        </p:spPr>
        <p:txBody>
          <a:bodyPr vert="horz" lIns="96451" tIns="48225" rIns="96451" bIns="48225" rtlCol="0" anchor="b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95404" y="9500960"/>
            <a:ext cx="2980055" cy="500142"/>
          </a:xfrm>
          <a:prstGeom prst="rect">
            <a:avLst/>
          </a:prstGeom>
        </p:spPr>
        <p:txBody>
          <a:bodyPr vert="horz" lIns="96451" tIns="48225" rIns="96451" bIns="48225" rtlCol="0" anchor="b"/>
          <a:lstStyle>
            <a:lvl1pPr algn="r">
              <a:defRPr sz="1300"/>
            </a:lvl1pPr>
          </a:lstStyle>
          <a:p>
            <a:fld id="{0AF59AAE-94D4-4D64-AC2A-45A8F7BF6CD9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27598425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9738" cy="5000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95725" y="0"/>
            <a:ext cx="2979738" cy="5000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7916D8-8B8B-46FE-8152-85B3A0294E82}" type="datetimeFigureOut">
              <a:rPr lang="nl-NL" smtClean="0"/>
              <a:pPr/>
              <a:t>9-11-2013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4997450" cy="3749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7388" y="4751388"/>
            <a:ext cx="5502275" cy="45005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501188"/>
            <a:ext cx="2979738" cy="5000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95725" y="9501188"/>
            <a:ext cx="2979738" cy="5000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9AA8FE-B0AD-4F0F-830A-F87F1BD1559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4177983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AA8FE-B0AD-4F0F-830A-F87F1BD15595}" type="slidenum">
              <a:rPr lang="nl-NL" smtClean="0"/>
              <a:pPr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1250681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AA8FE-B0AD-4F0F-830A-F87F1BD15595}" type="slidenum">
              <a:rPr lang="nl-NL" smtClean="0"/>
              <a:pPr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8766928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AA8FE-B0AD-4F0F-830A-F87F1BD15595}" type="slidenum">
              <a:rPr lang="nl-NL" smtClean="0"/>
              <a:pPr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24214447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AA8FE-B0AD-4F0F-830A-F87F1BD15595}" type="slidenum">
              <a:rPr lang="nl-NL" smtClean="0"/>
              <a:pPr/>
              <a:t>47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1163760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AA8FE-B0AD-4F0F-830A-F87F1BD15595}" type="slidenum">
              <a:rPr lang="nl-NL" smtClean="0"/>
              <a:pPr/>
              <a:t>52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2747978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20C97-CD8D-4930-A186-FE15792A3B37}" type="datetimeFigureOut">
              <a:rPr lang="nl-NL" smtClean="0"/>
              <a:pPr/>
              <a:t>9-11-2013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DEBC6-BC44-44FA-A05B-744871704FC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1007398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20C97-CD8D-4930-A186-FE15792A3B37}" type="datetimeFigureOut">
              <a:rPr lang="nl-NL" smtClean="0"/>
              <a:pPr/>
              <a:t>9-11-2013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DEBC6-BC44-44FA-A05B-744871704FC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297831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20C97-CD8D-4930-A186-FE15792A3B37}" type="datetimeFigureOut">
              <a:rPr lang="nl-NL" smtClean="0"/>
              <a:pPr/>
              <a:t>9-11-2013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DEBC6-BC44-44FA-A05B-744871704FC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2984744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20C97-CD8D-4930-A186-FE15792A3B37}" type="datetimeFigureOut">
              <a:rPr lang="nl-NL" smtClean="0"/>
              <a:pPr/>
              <a:t>9-11-2013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DEBC6-BC44-44FA-A05B-744871704FC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4048592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20C97-CD8D-4930-A186-FE15792A3B37}" type="datetimeFigureOut">
              <a:rPr lang="nl-NL" smtClean="0"/>
              <a:pPr/>
              <a:t>9-11-2013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DEBC6-BC44-44FA-A05B-744871704FC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954299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20C97-CD8D-4930-A186-FE15792A3B37}" type="datetimeFigureOut">
              <a:rPr lang="nl-NL" smtClean="0"/>
              <a:pPr/>
              <a:t>9-11-2013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DEBC6-BC44-44FA-A05B-744871704FC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2337240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20C97-CD8D-4930-A186-FE15792A3B37}" type="datetimeFigureOut">
              <a:rPr lang="nl-NL" smtClean="0"/>
              <a:pPr/>
              <a:t>9-11-2013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DEBC6-BC44-44FA-A05B-744871704FC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1029122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20C97-CD8D-4930-A186-FE15792A3B37}" type="datetimeFigureOut">
              <a:rPr lang="nl-NL" smtClean="0"/>
              <a:pPr/>
              <a:t>9-11-2013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DEBC6-BC44-44FA-A05B-744871704FC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3157873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20C97-CD8D-4930-A186-FE15792A3B37}" type="datetimeFigureOut">
              <a:rPr lang="nl-NL" smtClean="0"/>
              <a:pPr/>
              <a:t>9-11-2013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DEBC6-BC44-44FA-A05B-744871704FC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149545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20C97-CD8D-4930-A186-FE15792A3B37}" type="datetimeFigureOut">
              <a:rPr lang="nl-NL" smtClean="0"/>
              <a:pPr/>
              <a:t>9-11-2013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DEBC6-BC44-44FA-A05B-744871704FC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3456442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20C97-CD8D-4930-A186-FE15792A3B37}" type="datetimeFigureOut">
              <a:rPr lang="nl-NL" smtClean="0"/>
              <a:pPr/>
              <a:t>9-11-2013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DEBC6-BC44-44FA-A05B-744871704FC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2800130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820C97-CD8D-4930-A186-FE15792A3B37}" type="datetimeFigureOut">
              <a:rPr lang="nl-NL" smtClean="0"/>
              <a:pPr/>
              <a:t>9-11-2013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8DEBC6-BC44-44FA-A05B-744871704FC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1608028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hyperlink" Target="mailto:huesers@Haren.de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5.bin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hyperlink" Target="mailto:wm.joosten@gmail.com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Vitale bij ….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122" name="Picture 2" descr="C:\Jaap\bij januarinumm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86237"/>
            <a:ext cx="6046787" cy="536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519505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xmlns="" val="9211058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smtClean="0">
                <a:solidFill>
                  <a:srgbClr val="CC3300"/>
                </a:solidFill>
              </a:rPr>
              <a:t>Vitale bijen:  </a:t>
            </a:r>
            <a:r>
              <a:rPr lang="nl-NL" b="1" u="sng" dirty="0" smtClean="0">
                <a:solidFill>
                  <a:srgbClr val="CC3300"/>
                </a:solidFill>
              </a:rPr>
              <a:t>ontwikkeling in benadering bijenhouden</a:t>
            </a:r>
            <a:endParaRPr lang="nl-NL" b="1" u="sng" dirty="0">
              <a:solidFill>
                <a:srgbClr val="CC33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23528" y="1412776"/>
            <a:ext cx="8424936" cy="5256584"/>
          </a:xfrm>
        </p:spPr>
        <p:txBody>
          <a:bodyPr>
            <a:noAutofit/>
          </a:bodyPr>
          <a:lstStyle/>
          <a:p>
            <a:pPr lvl="1"/>
            <a:r>
              <a:rPr lang="nl-NL" sz="3200" b="1" dirty="0" smtClean="0">
                <a:solidFill>
                  <a:schemeClr val="accent3">
                    <a:lumMod val="50000"/>
                  </a:schemeClr>
                </a:solidFill>
              </a:rPr>
              <a:t>Tot  2005  meest kennismaken  </a:t>
            </a:r>
            <a:r>
              <a:rPr lang="nl-NL" sz="3200" b="1" dirty="0">
                <a:solidFill>
                  <a:schemeClr val="accent3">
                    <a:lumMod val="50000"/>
                  </a:schemeClr>
                </a:solidFill>
              </a:rPr>
              <a:t>met </a:t>
            </a:r>
            <a:r>
              <a:rPr lang="nl-NL" sz="3200" b="1" dirty="0" smtClean="0">
                <a:solidFill>
                  <a:schemeClr val="accent3">
                    <a:lumMod val="50000"/>
                  </a:schemeClr>
                </a:solidFill>
              </a:rPr>
              <a:t>gebruikelijke </a:t>
            </a:r>
            <a:r>
              <a:rPr lang="nl-NL" sz="3200" b="1" dirty="0">
                <a:solidFill>
                  <a:schemeClr val="accent3">
                    <a:lumMod val="50000"/>
                  </a:schemeClr>
                </a:solidFill>
              </a:rPr>
              <a:t>kleinschalige hobby-imkerij. </a:t>
            </a:r>
          </a:p>
          <a:p>
            <a:pPr lvl="1"/>
            <a:r>
              <a:rPr lang="nl-NL" sz="3200" b="1" dirty="0" smtClean="0">
                <a:solidFill>
                  <a:schemeClr val="accent6">
                    <a:lumMod val="75000"/>
                  </a:schemeClr>
                </a:solidFill>
              </a:rPr>
              <a:t>Nieuwe imkers  sterk beïnvloed door  info op internet,  </a:t>
            </a:r>
            <a:r>
              <a:rPr lang="nl-NL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marL="457200" lvl="1" indent="0">
              <a:buNone/>
            </a:pPr>
            <a:r>
              <a:rPr lang="nl-NL" sz="2000" dirty="0" smtClean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nl-NL" sz="2000" dirty="0" smtClean="0"/>
              <a:t>denken vanuit  verschillende achtergronden  te  imkeren</a:t>
            </a:r>
          </a:p>
          <a:p>
            <a:pPr lvl="1"/>
            <a:r>
              <a:rPr lang="nl-NL" sz="3200" b="1" dirty="0" smtClean="0">
                <a:solidFill>
                  <a:srgbClr val="FF0000"/>
                </a:solidFill>
              </a:rPr>
              <a:t>Levensbeschouwing, maatschappelijke overwegingen over  omgang met bijen. </a:t>
            </a:r>
            <a:r>
              <a:rPr lang="nl-NL" sz="2000" b="1" dirty="0" smtClean="0"/>
              <a:t>belangrijker dan  b.v. 20 jaar geleden.  Terug  naar  vroeger imkeren  en  met  bijenwoningen van toen.   Significant  meer aandacht </a:t>
            </a:r>
            <a:r>
              <a:rPr lang="nl-NL" sz="2000" b="1" dirty="0"/>
              <a:t>voor  “biologisch </a:t>
            </a:r>
            <a:r>
              <a:rPr lang="nl-NL" sz="2000" b="1" dirty="0" smtClean="0"/>
              <a:t>”   </a:t>
            </a:r>
            <a:r>
              <a:rPr lang="nl-NL" sz="2000" b="1" dirty="0"/>
              <a:t>en </a:t>
            </a:r>
            <a:r>
              <a:rPr lang="nl-NL" sz="2000" b="1" dirty="0" smtClean="0"/>
              <a:t> 	“biodynamisch imkeren” .  </a:t>
            </a:r>
            <a:r>
              <a:rPr lang="nl-NL" sz="2000" dirty="0" smtClean="0"/>
              <a:t>I</a:t>
            </a:r>
            <a:r>
              <a:rPr lang="nl-NL" sz="2000" b="1" dirty="0" smtClean="0"/>
              <a:t>n media gesuggereerde verderfelijke </a:t>
            </a:r>
            <a:r>
              <a:rPr lang="nl-NL" sz="2000" b="1" dirty="0" err="1" smtClean="0"/>
              <a:t>bioindustrie</a:t>
            </a:r>
            <a:r>
              <a:rPr lang="nl-NL" sz="2000" b="1" dirty="0" smtClean="0"/>
              <a:t>  in de imkerij kennen we niet in Nederland.  </a:t>
            </a:r>
          </a:p>
          <a:p>
            <a:pPr marL="457200" lvl="1" indent="0">
              <a:buNone/>
            </a:pPr>
            <a:r>
              <a:rPr lang="nl-NL" sz="2400" b="1" dirty="0"/>
              <a:t>	</a:t>
            </a:r>
            <a:r>
              <a:rPr lang="nl-NL" sz="3200" b="1" dirty="0" smtClean="0">
                <a:solidFill>
                  <a:srgbClr val="FF0000"/>
                </a:solidFill>
              </a:rPr>
              <a:t>Wij doden geen bijen  voor honingoogst</a:t>
            </a:r>
            <a:r>
              <a:rPr lang="nl-NL" sz="2400" dirty="0" smtClean="0">
                <a:solidFill>
                  <a:srgbClr val="FF0000"/>
                </a:solidFill>
              </a:rPr>
              <a:t>.</a:t>
            </a:r>
            <a:endParaRPr lang="nl-NL" sz="24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63849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049905791"/>
              </p:ext>
            </p:extLst>
          </p:nvPr>
        </p:nvGraphicFramePr>
        <p:xfrm>
          <a:off x="1691680" y="620688"/>
          <a:ext cx="5544616" cy="7833453"/>
        </p:xfrm>
        <a:graphic>
          <a:graphicData uri="http://schemas.openxmlformats.org/presentationml/2006/ole">
            <p:oleObj spid="_x0000_s15391" name="Acrobat Document" r:id="rId3" imgW="7570800" imgH="10695960" progId="AcroExch.Document.7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17920963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>
                <a:solidFill>
                  <a:srgbClr val="CC3300"/>
                </a:solidFill>
              </a:rPr>
              <a:t>Vitale bijen: </a:t>
            </a:r>
            <a:r>
              <a:rPr lang="nl-NL" dirty="0" err="1" smtClean="0">
                <a:solidFill>
                  <a:srgbClr val="CC3300"/>
                </a:solidFill>
              </a:rPr>
              <a:t>inzicht,kennis</a:t>
            </a:r>
            <a:r>
              <a:rPr lang="nl-NL" dirty="0" smtClean="0">
                <a:solidFill>
                  <a:srgbClr val="CC3300"/>
                </a:solidFill>
              </a:rPr>
              <a:t> en kunde</a:t>
            </a:r>
            <a:endParaRPr lang="nl-NL" dirty="0">
              <a:solidFill>
                <a:srgbClr val="CC33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124745"/>
            <a:ext cx="8229600" cy="5001420"/>
          </a:xfrm>
        </p:spPr>
        <p:txBody>
          <a:bodyPr>
            <a:normAutofit/>
          </a:bodyPr>
          <a:lstStyle/>
          <a:p>
            <a:r>
              <a:rPr lang="nl-NL" sz="3600" b="1" dirty="0" smtClean="0">
                <a:solidFill>
                  <a:srgbClr val="FF0000"/>
                </a:solidFill>
              </a:rPr>
              <a:t>Imkeren met respect voor bijen is van alle eeuwen!</a:t>
            </a:r>
          </a:p>
          <a:p>
            <a:r>
              <a:rPr lang="nl-NL" sz="3600" b="1" dirty="0" smtClean="0">
                <a:solidFill>
                  <a:srgbClr val="008000"/>
                </a:solidFill>
              </a:rPr>
              <a:t>Ongeacht doel en omgang met de bijen  </a:t>
            </a:r>
            <a:r>
              <a:rPr lang="nl-NL" sz="2800" b="1" dirty="0" smtClean="0"/>
              <a:t>moet de imker actief werken aan de </a:t>
            </a:r>
            <a:r>
              <a:rPr lang="nl-NL" sz="2800" b="1" u="sng" dirty="0" smtClean="0">
                <a:solidFill>
                  <a:srgbClr val="FF0000"/>
                </a:solidFill>
              </a:rPr>
              <a:t>vitaliteit van de bijen</a:t>
            </a:r>
            <a:r>
              <a:rPr lang="nl-NL" sz="2800" b="1" dirty="0" smtClean="0">
                <a:solidFill>
                  <a:srgbClr val="FF0000"/>
                </a:solidFill>
              </a:rPr>
              <a:t>, </a:t>
            </a:r>
            <a:r>
              <a:rPr lang="nl-NL" sz="2800" b="1" dirty="0" smtClean="0"/>
              <a:t>aan de </a:t>
            </a:r>
            <a:r>
              <a:rPr lang="nl-NL" sz="2800" b="1" u="sng" dirty="0" smtClean="0">
                <a:solidFill>
                  <a:srgbClr val="FF0000"/>
                </a:solidFill>
              </a:rPr>
              <a:t>opbouw van levenskrachtige volken</a:t>
            </a:r>
            <a:r>
              <a:rPr lang="nl-NL" sz="2800" b="1" dirty="0" smtClean="0">
                <a:solidFill>
                  <a:srgbClr val="FF0000"/>
                </a:solidFill>
              </a:rPr>
              <a:t>.</a:t>
            </a:r>
          </a:p>
          <a:p>
            <a:r>
              <a:rPr lang="nl-NL" sz="3600" b="1" dirty="0" smtClean="0">
                <a:solidFill>
                  <a:srgbClr val="008000"/>
                </a:solidFill>
              </a:rPr>
              <a:t>Voorwaarden </a:t>
            </a:r>
            <a:r>
              <a:rPr lang="nl-NL" sz="3600" b="1" dirty="0">
                <a:solidFill>
                  <a:srgbClr val="008000"/>
                </a:solidFill>
              </a:rPr>
              <a:t>voor succesvol </a:t>
            </a:r>
            <a:r>
              <a:rPr lang="nl-NL" sz="3600" b="1" dirty="0" smtClean="0">
                <a:solidFill>
                  <a:srgbClr val="008000"/>
                </a:solidFill>
              </a:rPr>
              <a:t>imkeren</a:t>
            </a:r>
            <a:r>
              <a:rPr lang="nl-NL" b="1" dirty="0" smtClean="0">
                <a:solidFill>
                  <a:srgbClr val="008000"/>
                </a:solidFill>
              </a:rPr>
              <a:t>:         </a:t>
            </a:r>
            <a:r>
              <a:rPr lang="nl-NL" sz="2800" b="1" u="sng" dirty="0" smtClean="0">
                <a:solidFill>
                  <a:srgbClr val="FF0000"/>
                </a:solidFill>
              </a:rPr>
              <a:t>Voldoende kennis en vaardigheden</a:t>
            </a:r>
            <a:r>
              <a:rPr lang="nl-NL" sz="2000" dirty="0" smtClean="0"/>
              <a:t>,  nieuwsgierig blijven,  openstaan voor nieuwe ontwikkelingen en selectief voorzichtig uitproberen,  (blijven scholen). </a:t>
            </a: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xmlns="" val="5845679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>
                <a:solidFill>
                  <a:srgbClr val="CC3300"/>
                </a:solidFill>
              </a:rPr>
              <a:t>Vitale bijen:  4 invloeden</a:t>
            </a:r>
            <a:endParaRPr lang="nl-NL" dirty="0">
              <a:solidFill>
                <a:srgbClr val="CC33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 smtClean="0"/>
          </a:p>
          <a:p>
            <a:r>
              <a:rPr lang="nl-NL" dirty="0" smtClean="0"/>
              <a:t> </a:t>
            </a:r>
          </a:p>
          <a:p>
            <a:endParaRPr lang="nl-NL" dirty="0"/>
          </a:p>
        </p:txBody>
      </p:sp>
      <p:graphicFrame>
        <p:nvGraphicFramePr>
          <p:cNvPr id="7" name="Tabel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25833767"/>
              </p:ext>
            </p:extLst>
          </p:nvPr>
        </p:nvGraphicFramePr>
        <p:xfrm>
          <a:off x="1691680" y="1412776"/>
          <a:ext cx="6408712" cy="48215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344712"/>
              </a:tblGrid>
              <a:tr h="1708778">
                <a:tc>
                  <a:txBody>
                    <a:bodyPr/>
                    <a:lstStyle/>
                    <a:p>
                      <a:endParaRPr lang="nl-NL" sz="2000" b="1" dirty="0" smtClean="0"/>
                    </a:p>
                    <a:p>
                      <a:r>
                        <a:rPr lang="nl-NL" sz="2400" b="1" dirty="0" smtClean="0"/>
                        <a:t>PARASIETEN </a:t>
                      </a:r>
                    </a:p>
                    <a:p>
                      <a:r>
                        <a:rPr lang="nl-NL" sz="2400" b="1" dirty="0" smtClean="0"/>
                        <a:t>PATHOGENEN</a:t>
                      </a:r>
                    </a:p>
                    <a:p>
                      <a:endParaRPr lang="nl-NL" sz="20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2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2000" b="1" dirty="0" smtClean="0"/>
                    </a:p>
                    <a:p>
                      <a:r>
                        <a:rPr lang="nl-NL" sz="2400" b="1" dirty="0" smtClean="0"/>
                        <a:t>NECTAR</a:t>
                      </a:r>
                    </a:p>
                    <a:p>
                      <a:endParaRPr lang="nl-NL" sz="2400" b="1" dirty="0" smtClean="0"/>
                    </a:p>
                    <a:p>
                      <a:r>
                        <a:rPr lang="nl-NL" sz="2400" b="1" dirty="0" smtClean="0"/>
                        <a:t>POLLEN</a:t>
                      </a:r>
                      <a:endParaRPr lang="nl-NL" sz="2400" b="1" dirty="0"/>
                    </a:p>
                  </a:txBody>
                  <a:tcPr/>
                </a:tc>
              </a:tr>
              <a:tr h="1708778">
                <a:tc>
                  <a:txBody>
                    <a:bodyPr/>
                    <a:lstStyle/>
                    <a:p>
                      <a:endParaRPr lang="nl-NL" sz="2000" b="1" dirty="0" smtClean="0"/>
                    </a:p>
                    <a:p>
                      <a:endParaRPr lang="nl-NL" sz="2000" b="1" dirty="0" smtClean="0"/>
                    </a:p>
                    <a:p>
                      <a:endParaRPr lang="nl-NL" sz="2000" b="1" dirty="0" smtClean="0"/>
                    </a:p>
                    <a:p>
                      <a:endParaRPr lang="nl-NL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2000" b="1" dirty="0" smtClean="0"/>
                    </a:p>
                    <a:p>
                      <a:r>
                        <a:rPr lang="nl-NL" sz="3200" b="1" dirty="0" smtClean="0">
                          <a:solidFill>
                            <a:srgbClr val="FF0000"/>
                          </a:solidFill>
                        </a:rPr>
                        <a:t>Invloeden</a:t>
                      </a:r>
                      <a:r>
                        <a:rPr lang="nl-NL" sz="3200" b="1" baseline="0" dirty="0" smtClean="0">
                          <a:solidFill>
                            <a:srgbClr val="FF0000"/>
                          </a:solidFill>
                        </a:rPr>
                        <a:t> op de</a:t>
                      </a:r>
                      <a:endParaRPr lang="nl-NL" sz="3200" b="1" dirty="0" smtClean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lang="nl-NL" sz="2800" b="1" dirty="0" smtClean="0">
                          <a:solidFill>
                            <a:srgbClr val="FF0000"/>
                          </a:solidFill>
                        </a:rPr>
                        <a:t>VITALITEIT</a:t>
                      </a:r>
                      <a:endParaRPr lang="nl-NL" sz="2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2000" b="1" dirty="0"/>
                    </a:p>
                  </a:txBody>
                  <a:tcPr/>
                </a:tc>
              </a:tr>
              <a:tr h="1314444">
                <a:tc>
                  <a:txBody>
                    <a:bodyPr/>
                    <a:lstStyle/>
                    <a:p>
                      <a:endParaRPr lang="nl-NL" sz="2000" b="1" dirty="0" smtClean="0"/>
                    </a:p>
                    <a:p>
                      <a:r>
                        <a:rPr lang="nl-NL" sz="2400" b="1" dirty="0" smtClean="0"/>
                        <a:t>PESTICIDEN</a:t>
                      </a:r>
                    </a:p>
                    <a:p>
                      <a:endParaRPr lang="nl-NL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2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2000" b="1" dirty="0" smtClean="0"/>
                    </a:p>
                    <a:p>
                      <a:r>
                        <a:rPr lang="nl-NL" sz="2400" b="1" dirty="0" smtClean="0"/>
                        <a:t>IMKERPRAKTIJK</a:t>
                      </a:r>
                      <a:endParaRPr lang="nl-NL" sz="24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1487585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nl-NL" dirty="0" smtClean="0">
                <a:solidFill>
                  <a:srgbClr val="CC3300"/>
                </a:solidFill>
              </a:rPr>
              <a:t>Vitale bijen: parasieten en </a:t>
            </a:r>
            <a:r>
              <a:rPr lang="nl-NL" dirty="0" err="1" smtClean="0">
                <a:solidFill>
                  <a:srgbClr val="CC3300"/>
                </a:solidFill>
              </a:rPr>
              <a:t>pathogenen</a:t>
            </a:r>
            <a:endParaRPr lang="nl-NL" dirty="0">
              <a:solidFill>
                <a:srgbClr val="CC33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Voorbeelden:</a:t>
            </a:r>
          </a:p>
          <a:p>
            <a:r>
              <a:rPr lang="nl-NL" sz="4000" b="1" dirty="0" smtClean="0">
                <a:solidFill>
                  <a:srgbClr val="C00000"/>
                </a:solidFill>
              </a:rPr>
              <a:t>Schimmel</a:t>
            </a:r>
            <a:r>
              <a:rPr lang="nl-NL" sz="4000" b="1" dirty="0" smtClean="0"/>
              <a:t>: </a:t>
            </a:r>
            <a:r>
              <a:rPr lang="nl-NL" sz="4000" b="1" dirty="0" smtClean="0">
                <a:solidFill>
                  <a:srgbClr val="15077F"/>
                </a:solidFill>
              </a:rPr>
              <a:t>Kalkbroed</a:t>
            </a:r>
          </a:p>
          <a:p>
            <a:r>
              <a:rPr lang="nl-NL" sz="4000" b="1" dirty="0" smtClean="0">
                <a:solidFill>
                  <a:srgbClr val="C00000"/>
                </a:solidFill>
              </a:rPr>
              <a:t>Protozoa </a:t>
            </a:r>
            <a:r>
              <a:rPr lang="nl-NL" sz="4000" b="1" dirty="0" smtClean="0"/>
              <a:t> : </a:t>
            </a:r>
            <a:r>
              <a:rPr lang="nl-NL" sz="4000" b="1" dirty="0" err="1" smtClean="0">
                <a:solidFill>
                  <a:srgbClr val="15077F"/>
                </a:solidFill>
              </a:rPr>
              <a:t>Nosema</a:t>
            </a:r>
            <a:endParaRPr lang="nl-NL" sz="4000" b="1" dirty="0" smtClean="0">
              <a:solidFill>
                <a:srgbClr val="15077F"/>
              </a:solidFill>
            </a:endParaRPr>
          </a:p>
          <a:p>
            <a:r>
              <a:rPr lang="nl-NL" sz="4000" b="1" dirty="0" smtClean="0">
                <a:solidFill>
                  <a:srgbClr val="C00000"/>
                </a:solidFill>
              </a:rPr>
              <a:t>Bacteriën</a:t>
            </a:r>
            <a:r>
              <a:rPr lang="nl-NL" sz="4000" b="1" dirty="0" smtClean="0"/>
              <a:t> : </a:t>
            </a:r>
            <a:r>
              <a:rPr lang="nl-NL" sz="4000" b="1" dirty="0" smtClean="0">
                <a:solidFill>
                  <a:srgbClr val="15077F"/>
                </a:solidFill>
              </a:rPr>
              <a:t>Amerikaans vuilbroed</a:t>
            </a:r>
          </a:p>
          <a:p>
            <a:r>
              <a:rPr lang="nl-NL" sz="4000" b="1" dirty="0" smtClean="0">
                <a:solidFill>
                  <a:srgbClr val="C00000"/>
                </a:solidFill>
              </a:rPr>
              <a:t>Virussen</a:t>
            </a:r>
            <a:r>
              <a:rPr lang="nl-NL" sz="4000" b="1" dirty="0" smtClean="0"/>
              <a:t>   : </a:t>
            </a:r>
            <a:r>
              <a:rPr lang="nl-NL" sz="4000" b="1" dirty="0" smtClean="0">
                <a:solidFill>
                  <a:srgbClr val="15077F"/>
                </a:solidFill>
              </a:rPr>
              <a:t>Gekreukelde vleugels</a:t>
            </a:r>
          </a:p>
          <a:p>
            <a:r>
              <a:rPr lang="nl-NL" sz="4000" b="1" dirty="0" smtClean="0">
                <a:solidFill>
                  <a:srgbClr val="C00000"/>
                </a:solidFill>
              </a:rPr>
              <a:t>Mijten </a:t>
            </a:r>
            <a:r>
              <a:rPr lang="nl-NL" sz="4000" b="1" dirty="0" smtClean="0"/>
              <a:t>      : </a:t>
            </a:r>
            <a:r>
              <a:rPr lang="nl-NL" sz="4000" b="1" dirty="0" err="1" smtClean="0">
                <a:solidFill>
                  <a:srgbClr val="15077F"/>
                </a:solidFill>
              </a:rPr>
              <a:t>Varroamijt</a:t>
            </a:r>
            <a:endParaRPr lang="nl-NL" sz="4000" b="1" dirty="0">
              <a:solidFill>
                <a:srgbClr val="1507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81112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>
                <a:solidFill>
                  <a:srgbClr val="CC3300"/>
                </a:solidFill>
              </a:rPr>
              <a:t>Vitale bijen: eigen weerstand</a:t>
            </a:r>
            <a:endParaRPr lang="nl-NL" dirty="0">
              <a:solidFill>
                <a:srgbClr val="CC33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nl-NL" sz="4300" b="1" dirty="0" smtClean="0">
                <a:solidFill>
                  <a:srgbClr val="006600"/>
                </a:solidFill>
              </a:rPr>
              <a:t>Natuurlijke weerstand </a:t>
            </a:r>
            <a:r>
              <a:rPr lang="nl-NL" dirty="0" smtClean="0"/>
              <a:t>tegen </a:t>
            </a:r>
            <a:r>
              <a:rPr lang="nl-NL" b="1" dirty="0" smtClean="0">
                <a:solidFill>
                  <a:srgbClr val="006600"/>
                </a:solidFill>
              </a:rPr>
              <a:t>schimmels, bacteriën, virussen en mijten</a:t>
            </a:r>
            <a:r>
              <a:rPr lang="nl-NL" dirty="0" smtClean="0"/>
              <a:t>, </a:t>
            </a:r>
            <a:r>
              <a:rPr lang="nl-NL" sz="2200" dirty="0" smtClean="0"/>
              <a:t>maar die wordt ondermijnd. </a:t>
            </a:r>
          </a:p>
          <a:p>
            <a:r>
              <a:rPr lang="nl-NL" sz="4300" b="1" dirty="0" smtClean="0">
                <a:solidFill>
                  <a:srgbClr val="C00000"/>
                </a:solidFill>
              </a:rPr>
              <a:t>Stressfactoren</a:t>
            </a:r>
            <a:r>
              <a:rPr lang="nl-NL" sz="3900" b="1" dirty="0" smtClean="0">
                <a:solidFill>
                  <a:srgbClr val="C00000"/>
                </a:solidFill>
              </a:rPr>
              <a:t> </a:t>
            </a:r>
            <a:r>
              <a:rPr lang="nl-NL" sz="2200" dirty="0" smtClean="0"/>
              <a:t>als langdurige honger, onrust, temperatuurdaling verzwakken weerstand individuele bij en volk als geheel.</a:t>
            </a:r>
          </a:p>
          <a:p>
            <a:r>
              <a:rPr lang="nl-NL" sz="4300" b="1" dirty="0" smtClean="0">
                <a:solidFill>
                  <a:srgbClr val="FF0000"/>
                </a:solidFill>
              </a:rPr>
              <a:t>Hygiënisch gedr</a:t>
            </a:r>
            <a:r>
              <a:rPr lang="nl-NL" sz="3600" b="1" dirty="0" smtClean="0">
                <a:solidFill>
                  <a:srgbClr val="FF0000"/>
                </a:solidFill>
              </a:rPr>
              <a:t>ag </a:t>
            </a:r>
            <a:r>
              <a:rPr lang="nl-NL" dirty="0" smtClean="0"/>
              <a:t>(</a:t>
            </a:r>
            <a:r>
              <a:rPr lang="nl-NL" b="1" dirty="0" smtClean="0">
                <a:solidFill>
                  <a:srgbClr val="FF0000"/>
                </a:solidFill>
              </a:rPr>
              <a:t>erfelijk bepaald</a:t>
            </a:r>
            <a:r>
              <a:rPr lang="nl-NL" dirty="0" smtClean="0"/>
              <a:t>) </a:t>
            </a:r>
            <a:r>
              <a:rPr lang="nl-NL" dirty="0" smtClean="0">
                <a:solidFill>
                  <a:srgbClr val="FF0000"/>
                </a:solidFill>
              </a:rPr>
              <a:t>helpt</a:t>
            </a:r>
            <a:r>
              <a:rPr lang="nl-NL" dirty="0" smtClean="0"/>
              <a:t>:</a:t>
            </a:r>
          </a:p>
          <a:p>
            <a:pPr marL="0" indent="0">
              <a:buNone/>
            </a:pPr>
            <a:r>
              <a:rPr lang="nl-NL" dirty="0" smtClean="0"/>
              <a:t>        	</a:t>
            </a:r>
            <a:r>
              <a:rPr lang="nl-NL" sz="2200" b="1" dirty="0" smtClean="0"/>
              <a:t>Broed trekken, poetsgedrag, </a:t>
            </a:r>
            <a:r>
              <a:rPr lang="nl-NL" sz="2200" b="1" dirty="0" err="1" smtClean="0"/>
              <a:t>propolis</a:t>
            </a:r>
            <a:r>
              <a:rPr lang="nl-NL" sz="2200" b="1" dirty="0" smtClean="0"/>
              <a:t>,  	opruimen, 	goede 	taakverdeling werkbijen</a:t>
            </a:r>
            <a:endParaRPr lang="nl-NL" sz="2200" b="1" dirty="0"/>
          </a:p>
        </p:txBody>
      </p:sp>
    </p:spTree>
    <p:extLst>
      <p:ext uri="{BB962C8B-B14F-4D97-AF65-F5344CB8AC3E}">
        <p14:creationId xmlns:p14="http://schemas.microsoft.com/office/powerpoint/2010/main" xmlns="" val="40165154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146" name="Picture 2" descr="C:\Jaap\PICT4787 overlarve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351588" y="-3492500"/>
            <a:ext cx="19507201" cy="146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954767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>
                <a:solidFill>
                  <a:srgbClr val="CC3300"/>
                </a:solidFill>
              </a:rPr>
              <a:t>Vitale bijen: rol imker</a:t>
            </a:r>
            <a:endParaRPr lang="nl-NL" dirty="0">
              <a:solidFill>
                <a:srgbClr val="CC33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28800"/>
            <a:ext cx="8291264" cy="4392488"/>
          </a:xfrm>
        </p:spPr>
        <p:txBody>
          <a:bodyPr>
            <a:normAutofit/>
          </a:bodyPr>
          <a:lstStyle/>
          <a:p>
            <a:r>
              <a:rPr lang="nl-NL" sz="4000" b="1" u="sng" dirty="0" smtClean="0">
                <a:solidFill>
                  <a:srgbClr val="FF0000"/>
                </a:solidFill>
              </a:rPr>
              <a:t>Waarnemen</a:t>
            </a:r>
            <a:r>
              <a:rPr lang="nl-NL" sz="4000" b="1" dirty="0" smtClean="0">
                <a:solidFill>
                  <a:srgbClr val="FF0000"/>
                </a:solidFill>
              </a:rPr>
              <a:t>, start voor handelen</a:t>
            </a:r>
            <a:r>
              <a:rPr lang="nl-NL" sz="3600" dirty="0" smtClean="0"/>
              <a:t>: </a:t>
            </a:r>
          </a:p>
          <a:p>
            <a:pPr lvl="1"/>
            <a:r>
              <a:rPr lang="nl-NL" sz="4000" b="1" dirty="0" smtClean="0">
                <a:solidFill>
                  <a:srgbClr val="15077F"/>
                </a:solidFill>
              </a:rPr>
              <a:t>Voer</a:t>
            </a:r>
            <a:r>
              <a:rPr lang="nl-NL" sz="3600" dirty="0" smtClean="0"/>
              <a:t>: </a:t>
            </a:r>
            <a:r>
              <a:rPr lang="nl-NL" sz="2000" dirty="0" smtClean="0"/>
              <a:t>nectar /voeren/reizen</a:t>
            </a:r>
          </a:p>
          <a:p>
            <a:pPr lvl="1"/>
            <a:r>
              <a:rPr lang="nl-NL" sz="4000" b="1" dirty="0" smtClean="0">
                <a:solidFill>
                  <a:srgbClr val="15077F"/>
                </a:solidFill>
              </a:rPr>
              <a:t>Stuifmeel</a:t>
            </a:r>
            <a:r>
              <a:rPr lang="nl-NL" sz="3600" dirty="0" smtClean="0"/>
              <a:t> (dracht): </a:t>
            </a:r>
            <a:r>
              <a:rPr lang="nl-NL" sz="2000" dirty="0" smtClean="0"/>
              <a:t>stimuleren / reizen</a:t>
            </a:r>
          </a:p>
          <a:p>
            <a:pPr lvl="1"/>
            <a:r>
              <a:rPr lang="nl-NL" sz="3600" b="1" dirty="0" smtClean="0"/>
              <a:t>Verdenking van </a:t>
            </a:r>
            <a:r>
              <a:rPr lang="nl-NL" sz="3600" b="1" dirty="0" smtClean="0">
                <a:solidFill>
                  <a:srgbClr val="15077F"/>
                </a:solidFill>
              </a:rPr>
              <a:t>pesticiden</a:t>
            </a:r>
            <a:r>
              <a:rPr lang="nl-NL" sz="3600" dirty="0" smtClean="0">
                <a:solidFill>
                  <a:srgbClr val="15077F"/>
                </a:solidFill>
              </a:rPr>
              <a:t> ?  </a:t>
            </a:r>
            <a:r>
              <a:rPr lang="nl-NL" sz="2000" dirty="0" smtClean="0"/>
              <a:t>– ook van imker zelf???</a:t>
            </a:r>
          </a:p>
          <a:p>
            <a:pPr lvl="1"/>
            <a:r>
              <a:rPr lang="nl-NL" sz="4000" b="1" dirty="0" smtClean="0">
                <a:solidFill>
                  <a:srgbClr val="15077F"/>
                </a:solidFill>
              </a:rPr>
              <a:t>Afwijkingen</a:t>
            </a:r>
            <a:r>
              <a:rPr lang="nl-NL" sz="3600" b="1" dirty="0" smtClean="0">
                <a:solidFill>
                  <a:srgbClr val="15077F"/>
                </a:solidFill>
              </a:rPr>
              <a:t> </a:t>
            </a:r>
            <a:r>
              <a:rPr lang="nl-NL" sz="3600" b="1" dirty="0" smtClean="0"/>
              <a:t>vliegplank,  bijen, broed</a:t>
            </a:r>
            <a:r>
              <a:rPr lang="nl-NL" sz="3600" dirty="0" smtClean="0"/>
              <a:t>.</a:t>
            </a:r>
            <a:endParaRPr lang="nl-NL" sz="3600" dirty="0"/>
          </a:p>
        </p:txBody>
      </p:sp>
    </p:spTree>
    <p:extLst>
      <p:ext uri="{BB962C8B-B14F-4D97-AF65-F5344CB8AC3E}">
        <p14:creationId xmlns:p14="http://schemas.microsoft.com/office/powerpoint/2010/main" xmlns="" val="37951817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>
                <a:solidFill>
                  <a:srgbClr val="CC3300"/>
                </a:solidFill>
              </a:rPr>
              <a:t>Vitale bijen: rol imker</a:t>
            </a:r>
            <a:endParaRPr lang="nl-NL" dirty="0">
              <a:solidFill>
                <a:srgbClr val="CC33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4300" b="1" dirty="0" smtClean="0">
                <a:solidFill>
                  <a:srgbClr val="FF0000"/>
                </a:solidFill>
              </a:rPr>
              <a:t>Verstoor </a:t>
            </a:r>
            <a:r>
              <a:rPr lang="nl-NL" sz="4300" b="1" dirty="0">
                <a:solidFill>
                  <a:srgbClr val="FF0000"/>
                </a:solidFill>
              </a:rPr>
              <a:t>zo weinig </a:t>
            </a:r>
            <a:r>
              <a:rPr lang="nl-NL" sz="4300" b="1" dirty="0" smtClean="0">
                <a:solidFill>
                  <a:srgbClr val="FF0000"/>
                </a:solidFill>
              </a:rPr>
              <a:t>mogelijk</a:t>
            </a:r>
            <a:r>
              <a:rPr lang="nl-NL" sz="3600" dirty="0" smtClean="0"/>
              <a:t>      </a:t>
            </a:r>
          </a:p>
          <a:p>
            <a:r>
              <a:rPr lang="nl-NL" sz="3600" dirty="0"/>
              <a:t> </a:t>
            </a:r>
            <a:r>
              <a:rPr lang="nl-NL" sz="3600" dirty="0" smtClean="0"/>
              <a:t>   </a:t>
            </a:r>
            <a:r>
              <a:rPr lang="nl-NL" sz="4000" b="1" dirty="0" smtClean="0">
                <a:solidFill>
                  <a:srgbClr val="006600"/>
                </a:solidFill>
              </a:rPr>
              <a:t>Selectie</a:t>
            </a:r>
            <a:r>
              <a:rPr lang="nl-NL" sz="4000" dirty="0" smtClean="0"/>
              <a:t>  op ….. door …….</a:t>
            </a:r>
          </a:p>
          <a:p>
            <a:pPr lvl="1"/>
            <a:r>
              <a:rPr lang="nl-NL" sz="4000" b="1" dirty="0" smtClean="0">
                <a:solidFill>
                  <a:srgbClr val="006600"/>
                </a:solidFill>
              </a:rPr>
              <a:t>Zwermpreventie</a:t>
            </a:r>
          </a:p>
          <a:p>
            <a:pPr lvl="1"/>
            <a:r>
              <a:rPr lang="nl-NL" sz="4000" b="1" dirty="0" err="1" smtClean="0">
                <a:solidFill>
                  <a:srgbClr val="006600"/>
                </a:solidFill>
              </a:rPr>
              <a:t>Varroabestrijding</a:t>
            </a:r>
            <a:endParaRPr lang="nl-NL" sz="4000" b="1" dirty="0" smtClean="0">
              <a:solidFill>
                <a:srgbClr val="006600"/>
              </a:solidFill>
            </a:endParaRPr>
          </a:p>
          <a:p>
            <a:pPr lvl="1"/>
            <a:r>
              <a:rPr lang="nl-NL" sz="3600" b="1" dirty="0" smtClean="0">
                <a:solidFill>
                  <a:srgbClr val="006600"/>
                </a:solidFill>
              </a:rPr>
              <a:t>Timing inwinteren </a:t>
            </a:r>
            <a:r>
              <a:rPr lang="nl-NL" sz="2000" dirty="0" smtClean="0"/>
              <a:t>(zelfregulatie afhankelijk van omgeving en koloniefase)</a:t>
            </a: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xmlns="" val="29178078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27584" y="548681"/>
            <a:ext cx="7772400" cy="1656184"/>
          </a:xfrm>
        </p:spPr>
        <p:txBody>
          <a:bodyPr>
            <a:normAutofit/>
          </a:bodyPr>
          <a:lstStyle/>
          <a:p>
            <a:r>
              <a:rPr lang="nl-NL" sz="4000" dirty="0" smtClean="0">
                <a:solidFill>
                  <a:srgbClr val="CC3300"/>
                </a:solidFill>
              </a:rPr>
              <a:t>Vitale bijen / volken</a:t>
            </a:r>
            <a:endParaRPr lang="nl-NL" sz="4000" dirty="0">
              <a:solidFill>
                <a:srgbClr val="CC3300"/>
              </a:solidFill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115616" y="2276872"/>
            <a:ext cx="6840760" cy="3456384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rgbClr val="008000"/>
                </a:solidFill>
              </a:rPr>
              <a:t> </a:t>
            </a:r>
            <a:r>
              <a:rPr lang="nl-NL" sz="3500" b="1" dirty="0" smtClean="0">
                <a:solidFill>
                  <a:srgbClr val="008000"/>
                </a:solidFill>
              </a:rPr>
              <a:t>In Nederland zijn natuurlijke levensomstandigheden zo beperkend dat een bijenvolk niet overleeft  zonder begeleiding / steun van mens (uitzonderingen daargelaten).</a:t>
            </a:r>
          </a:p>
          <a:p>
            <a:endParaRPr lang="nl-NL" sz="3500" b="1" dirty="0" smtClean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16219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5400" b="1" dirty="0" smtClean="0">
                <a:solidFill>
                  <a:srgbClr val="CC3300"/>
                </a:solidFill>
              </a:rPr>
              <a:t>Info bijengezondheid</a:t>
            </a:r>
            <a:r>
              <a:rPr lang="nl-NL" sz="5400" dirty="0" smtClean="0">
                <a:solidFill>
                  <a:srgbClr val="CC3300"/>
                </a:solidFill>
              </a:rPr>
              <a:t>.</a:t>
            </a:r>
            <a:endParaRPr lang="nl-NL" sz="5400" dirty="0">
              <a:solidFill>
                <a:srgbClr val="CC33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1484784"/>
            <a:ext cx="8676456" cy="5112567"/>
          </a:xfrm>
        </p:spPr>
        <p:txBody>
          <a:bodyPr>
            <a:normAutofit fontScale="47500" lnSpcReduction="20000"/>
          </a:bodyPr>
          <a:lstStyle/>
          <a:p>
            <a:r>
              <a:rPr lang="nl-NL" sz="4400" dirty="0" smtClean="0">
                <a:solidFill>
                  <a:srgbClr val="15077F"/>
                </a:solidFill>
              </a:rPr>
              <a:t>Hygiënisch gedrag van imker en bijen, constante aandacht voor welbevinden volk en effectieve bestrijding </a:t>
            </a:r>
            <a:r>
              <a:rPr lang="nl-NL" sz="4400" dirty="0" err="1" smtClean="0">
                <a:solidFill>
                  <a:srgbClr val="15077F"/>
                </a:solidFill>
              </a:rPr>
              <a:t>varroamijt</a:t>
            </a:r>
            <a:r>
              <a:rPr lang="nl-NL" sz="4400" dirty="0" smtClean="0">
                <a:solidFill>
                  <a:srgbClr val="15077F"/>
                </a:solidFill>
              </a:rPr>
              <a:t> met organische zuren vraagt het gehele jaar veel aandacht.</a:t>
            </a:r>
          </a:p>
          <a:p>
            <a:r>
              <a:rPr lang="nl-NL" sz="4400" dirty="0" smtClean="0">
                <a:solidFill>
                  <a:srgbClr val="15077F"/>
                </a:solidFill>
              </a:rPr>
              <a:t>Ook als de imker zijn / haar best doet en de </a:t>
            </a:r>
            <a:r>
              <a:rPr lang="nl-NL" sz="4400" dirty="0" err="1" smtClean="0">
                <a:solidFill>
                  <a:srgbClr val="15077F"/>
                </a:solidFill>
              </a:rPr>
              <a:t>varroa</a:t>
            </a:r>
            <a:r>
              <a:rPr lang="nl-NL" sz="4400" dirty="0">
                <a:solidFill>
                  <a:srgbClr val="15077F"/>
                </a:solidFill>
              </a:rPr>
              <a:t> </a:t>
            </a:r>
            <a:r>
              <a:rPr lang="nl-NL" sz="4400" dirty="0" smtClean="0">
                <a:solidFill>
                  <a:srgbClr val="15077F"/>
                </a:solidFill>
              </a:rPr>
              <a:t>bestrijdt volgens gangbare opvattingen is er geen garantie dat  onverwachte wintersterfte uitblijft.</a:t>
            </a:r>
          </a:p>
          <a:p>
            <a:endParaRPr lang="nl-NL" sz="4400" dirty="0">
              <a:solidFill>
                <a:srgbClr val="15077F"/>
              </a:solidFill>
            </a:endParaRPr>
          </a:p>
          <a:p>
            <a:pPr marL="0" indent="0">
              <a:buNone/>
            </a:pPr>
            <a:r>
              <a:rPr lang="nl-NL" dirty="0"/>
              <a:t>	</a:t>
            </a:r>
            <a:r>
              <a:rPr lang="nl-NL" sz="9800" b="1" dirty="0" smtClean="0">
                <a:solidFill>
                  <a:srgbClr val="FF0000"/>
                </a:solidFill>
              </a:rPr>
              <a:t>Zie de NBV-website.</a:t>
            </a:r>
          </a:p>
          <a:p>
            <a:pPr marL="0" indent="0">
              <a:buNone/>
            </a:pPr>
            <a:r>
              <a:rPr lang="nl-NL" sz="5200" b="1" dirty="0" smtClean="0">
                <a:solidFill>
                  <a:srgbClr val="FF0000"/>
                </a:solidFill>
              </a:rPr>
              <a:t> 		</a:t>
            </a:r>
            <a:r>
              <a:rPr lang="nl-NL" sz="4200" b="1" dirty="0" smtClean="0">
                <a:solidFill>
                  <a:schemeClr val="tx2">
                    <a:lumMod val="75000"/>
                  </a:schemeClr>
                </a:solidFill>
              </a:rPr>
              <a:t>vernieuwde uitgave </a:t>
            </a:r>
          </a:p>
          <a:p>
            <a:pPr marL="0" indent="0">
              <a:buNone/>
            </a:pPr>
            <a:r>
              <a:rPr lang="nl-NL" sz="7300" b="1" dirty="0">
                <a:solidFill>
                  <a:schemeClr val="tx2">
                    <a:lumMod val="75000"/>
                  </a:schemeClr>
                </a:solidFill>
              </a:rPr>
              <a:t>	</a:t>
            </a:r>
            <a:r>
              <a:rPr lang="nl-NL" sz="7300" b="1" dirty="0" smtClean="0">
                <a:solidFill>
                  <a:schemeClr val="tx2">
                    <a:lumMod val="75000"/>
                  </a:schemeClr>
                </a:solidFill>
              </a:rPr>
              <a:t>	</a:t>
            </a:r>
            <a:r>
              <a:rPr lang="nl-NL" sz="10100" b="1" dirty="0" smtClean="0">
                <a:solidFill>
                  <a:schemeClr val="tx2">
                    <a:lumMod val="75000"/>
                  </a:schemeClr>
                </a:solidFill>
              </a:rPr>
              <a:t>lesboek</a:t>
            </a:r>
          </a:p>
          <a:p>
            <a:pPr marL="0" indent="0">
              <a:buNone/>
            </a:pPr>
            <a:r>
              <a:rPr lang="nl-NL" sz="10100" b="1" dirty="0" smtClean="0">
                <a:solidFill>
                  <a:schemeClr val="tx2">
                    <a:lumMod val="75000"/>
                  </a:schemeClr>
                </a:solidFill>
              </a:rPr>
              <a:t>	Cursus Bijengezondheid.</a:t>
            </a:r>
          </a:p>
          <a:p>
            <a:pPr marL="0" indent="0">
              <a:buNone/>
            </a:pPr>
            <a:r>
              <a:rPr lang="nl-NL" dirty="0" smtClean="0"/>
              <a:t>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xmlns="" val="22027426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608803716"/>
              </p:ext>
            </p:extLst>
          </p:nvPr>
        </p:nvGraphicFramePr>
        <p:xfrm>
          <a:off x="2123728" y="332656"/>
          <a:ext cx="4316710" cy="6098663"/>
        </p:xfrm>
        <a:graphic>
          <a:graphicData uri="http://schemas.openxmlformats.org/presentationml/2006/ole">
            <p:oleObj spid="_x0000_s11298" name="Acrobat Document" r:id="rId3" imgW="7570800" imgH="10695960" progId="AcroExch.Document.7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42859407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24778969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373616" cy="1503040"/>
          </a:xfrm>
        </p:spPr>
        <p:txBody>
          <a:bodyPr>
            <a:normAutofit fontScale="90000"/>
          </a:bodyPr>
          <a:lstStyle/>
          <a:p>
            <a:r>
              <a:rPr lang="nl-NL" sz="4000" b="1" dirty="0" smtClean="0">
                <a:solidFill>
                  <a:srgbClr val="CC3300"/>
                </a:solidFill>
              </a:rPr>
              <a:t>Vitale volken in de praktijk. Middag-presentaties   met actie van deelnemers door vragen en discussie</a:t>
            </a:r>
            <a:r>
              <a:rPr lang="nl-NL" b="1" dirty="0" smtClean="0">
                <a:solidFill>
                  <a:srgbClr val="CC3300"/>
                </a:solidFill>
              </a:rPr>
              <a:t>.</a:t>
            </a:r>
            <a:endParaRPr lang="nl-NL" b="1" dirty="0">
              <a:solidFill>
                <a:srgbClr val="CC33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1772816"/>
            <a:ext cx="8568952" cy="5085184"/>
          </a:xfrm>
        </p:spPr>
        <p:txBody>
          <a:bodyPr>
            <a:normAutofit fontScale="77500" lnSpcReduction="20000"/>
          </a:bodyPr>
          <a:lstStyle/>
          <a:p>
            <a:pPr lvl="1"/>
            <a:endParaRPr lang="nl-NL" dirty="0" smtClean="0"/>
          </a:p>
          <a:p>
            <a:pPr marL="457200" lvl="1" indent="0">
              <a:buNone/>
            </a:pPr>
            <a:r>
              <a:rPr lang="nl-NL" sz="4600" b="1" dirty="0" smtClean="0">
                <a:solidFill>
                  <a:srgbClr val="15077F"/>
                </a:solidFill>
              </a:rPr>
              <a:t>- </a:t>
            </a:r>
            <a:r>
              <a:rPr lang="nl-NL" sz="4600" b="1" dirty="0" err="1" smtClean="0">
                <a:solidFill>
                  <a:srgbClr val="15077F"/>
                </a:solidFill>
              </a:rPr>
              <a:t>Adrie</a:t>
            </a:r>
            <a:r>
              <a:rPr lang="nl-NL" sz="4600" b="1" dirty="0" smtClean="0">
                <a:solidFill>
                  <a:srgbClr val="15077F"/>
                </a:solidFill>
              </a:rPr>
              <a:t> van Luijk</a:t>
            </a:r>
            <a:r>
              <a:rPr lang="nl-NL" dirty="0" smtClean="0">
                <a:solidFill>
                  <a:srgbClr val="15077F"/>
                </a:solidFill>
              </a:rPr>
              <a:t>:</a:t>
            </a:r>
            <a:r>
              <a:rPr lang="nl-NL" dirty="0" smtClean="0"/>
              <a:t> </a:t>
            </a:r>
            <a:r>
              <a:rPr lang="nl-NL" sz="2300" dirty="0" smtClean="0"/>
              <a:t>nadruk praktijk met beperkt aantal bijenvolken. </a:t>
            </a:r>
            <a:r>
              <a:rPr lang="nl-NL" sz="2300" dirty="0"/>
              <a:t> </a:t>
            </a:r>
            <a:r>
              <a:rPr lang="nl-NL" sz="2300" dirty="0" smtClean="0"/>
              <a:t>    Voor  meer en minder ervaren imkers. Ook te volgen door aankomende cursisten.</a:t>
            </a:r>
          </a:p>
          <a:p>
            <a:pPr lvl="1"/>
            <a:r>
              <a:rPr lang="nl-NL" sz="4600" b="1" dirty="0" smtClean="0">
                <a:solidFill>
                  <a:srgbClr val="15077F"/>
                </a:solidFill>
              </a:rPr>
              <a:t>Lucas Hamming </a:t>
            </a:r>
            <a:r>
              <a:rPr lang="nl-NL" sz="2300" dirty="0" smtClean="0"/>
              <a:t>heeft veel ervaring met een groter aantal bijenvolken voor de  selectie en teelt van koninginnen. Zijn aanpak is heel anders dan met  plm. 5 productievolken.</a:t>
            </a:r>
          </a:p>
          <a:p>
            <a:pPr lvl="1"/>
            <a:r>
              <a:rPr lang="nl-NL" sz="4600" b="1" dirty="0" smtClean="0">
                <a:solidFill>
                  <a:srgbClr val="15077F"/>
                </a:solidFill>
              </a:rPr>
              <a:t>Freek Blom</a:t>
            </a:r>
            <a:r>
              <a:rPr lang="nl-NL" sz="4600" dirty="0" smtClean="0"/>
              <a:t>, </a:t>
            </a:r>
            <a:r>
              <a:rPr lang="nl-NL" sz="2300" dirty="0" smtClean="0"/>
              <a:t>bedrijfsimker, verzorgt een paar honderd volken.  Hoe werkt hij, voorkomt hij  wintersterfte en garandeert voldoende bestuivingsvolken vanaf eind februari . </a:t>
            </a:r>
          </a:p>
          <a:p>
            <a:r>
              <a:rPr lang="nl-NL" sz="4600" b="1" dirty="0" smtClean="0">
                <a:solidFill>
                  <a:srgbClr val="FF0000"/>
                </a:solidFill>
              </a:rPr>
              <a:t>Opbouwen vitale volken:  bittere noodzaak</a:t>
            </a:r>
          </a:p>
          <a:p>
            <a:r>
              <a:rPr lang="nl-NL" sz="2600" dirty="0" smtClean="0">
                <a:solidFill>
                  <a:srgbClr val="006600"/>
                </a:solidFill>
              </a:rPr>
              <a:t>Vooruitlopend op de middagpresentaties een aantal algemene opmerkingen op het opbouwen van nieuwe volken aan de hand van de volgende dia’s</a:t>
            </a:r>
            <a:endParaRPr lang="nl-NL" sz="2600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7646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CC3300"/>
                </a:solidFill>
              </a:rPr>
              <a:t>Vitale volken: opbouw in voorjaar</a:t>
            </a:r>
            <a:endParaRPr lang="nl-NL" dirty="0">
              <a:solidFill>
                <a:srgbClr val="CC33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95536" y="1340768"/>
            <a:ext cx="8280920" cy="4896544"/>
          </a:xfrm>
        </p:spPr>
        <p:txBody>
          <a:bodyPr>
            <a:normAutofit fontScale="25000" lnSpcReduction="20000"/>
          </a:bodyPr>
          <a:lstStyle/>
          <a:p>
            <a:r>
              <a:rPr lang="nl-NL" sz="14400" b="1" dirty="0" smtClean="0">
                <a:solidFill>
                  <a:srgbClr val="C00000"/>
                </a:solidFill>
              </a:rPr>
              <a:t>Hygiënisch werken </a:t>
            </a:r>
            <a:r>
              <a:rPr lang="nl-NL" sz="8000" dirty="0" smtClean="0"/>
              <a:t>(b.v. bodem reinigen, vieze raat wegnemen))</a:t>
            </a:r>
          </a:p>
          <a:p>
            <a:r>
              <a:rPr lang="nl-NL" sz="14400" b="1" dirty="0" smtClean="0"/>
              <a:t>Natuurlijke </a:t>
            </a:r>
            <a:r>
              <a:rPr lang="nl-NL" sz="14400" b="1" dirty="0" smtClean="0">
                <a:solidFill>
                  <a:srgbClr val="C00000"/>
                </a:solidFill>
              </a:rPr>
              <a:t>dracht zo nodig bevorderen </a:t>
            </a:r>
            <a:r>
              <a:rPr lang="nl-NL" sz="8000" dirty="0" smtClean="0"/>
              <a:t>door reizen naar b.v. wilg, paardenbloem.  (in bebouwde omgeving minder urgent)</a:t>
            </a:r>
          </a:p>
          <a:p>
            <a:r>
              <a:rPr lang="nl-NL" sz="14400" b="1" dirty="0" smtClean="0">
                <a:solidFill>
                  <a:srgbClr val="C00000"/>
                </a:solidFill>
              </a:rPr>
              <a:t>Ratenbouw </a:t>
            </a:r>
            <a:r>
              <a:rPr lang="nl-NL" sz="14400" b="1" dirty="0">
                <a:solidFill>
                  <a:srgbClr val="C00000"/>
                </a:solidFill>
              </a:rPr>
              <a:t>stimuleren </a:t>
            </a:r>
            <a:r>
              <a:rPr lang="nl-NL" sz="9600" dirty="0"/>
              <a:t>/ darrenraat-</a:t>
            </a:r>
            <a:r>
              <a:rPr lang="nl-NL" sz="9600" dirty="0" err="1"/>
              <a:t>bouwraam</a:t>
            </a:r>
            <a:endParaRPr lang="nl-NL" sz="9600" dirty="0"/>
          </a:p>
          <a:p>
            <a:r>
              <a:rPr lang="nl-NL" sz="14400" b="1" dirty="0" smtClean="0">
                <a:solidFill>
                  <a:srgbClr val="C00000"/>
                </a:solidFill>
              </a:rPr>
              <a:t>Sterk volk opbouwen </a:t>
            </a:r>
            <a:r>
              <a:rPr lang="nl-NL" sz="9600" dirty="0" smtClean="0"/>
              <a:t>door ruimte geven voor broed, pollen en nectar en om (te) vroege zwermstemming te voorkomen.</a:t>
            </a:r>
          </a:p>
          <a:p>
            <a:r>
              <a:rPr lang="nl-NL" sz="14400" b="1" dirty="0" smtClean="0">
                <a:solidFill>
                  <a:srgbClr val="FF0000"/>
                </a:solidFill>
              </a:rPr>
              <a:t>Bepaal, reguleer zwermgedrag</a:t>
            </a:r>
          </a:p>
          <a:p>
            <a:r>
              <a:rPr lang="nl-NL" sz="14400" b="1" dirty="0" smtClean="0">
                <a:solidFill>
                  <a:srgbClr val="FF0000"/>
                </a:solidFill>
              </a:rPr>
              <a:t>(volgende dia b.v. reguleren) </a:t>
            </a:r>
          </a:p>
          <a:p>
            <a:pPr lvl="2"/>
            <a:endParaRPr lang="nl-NL" sz="8000" dirty="0" smtClean="0"/>
          </a:p>
          <a:p>
            <a:endParaRPr lang="nl-NL" sz="8000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xmlns="" val="1831400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074" name="Picture 2" descr="C:\Jaap\3-2 spaark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96552" y="-387424"/>
            <a:ext cx="10691813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385294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>
                <a:solidFill>
                  <a:srgbClr val="CC3300"/>
                </a:solidFill>
              </a:rPr>
              <a:t>Vitale volken: opbouwen in het voorjaar </a:t>
            </a:r>
            <a:endParaRPr lang="nl-NL" dirty="0">
              <a:solidFill>
                <a:srgbClr val="CC33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b="1" dirty="0" smtClean="0"/>
              <a:t>Zwermgedrag reguleren: keuze maken. </a:t>
            </a:r>
            <a:r>
              <a:rPr lang="nl-NL" sz="4000" b="1" dirty="0"/>
              <a:t>	</a:t>
            </a:r>
            <a:endParaRPr lang="nl-NL" sz="4000" b="1" dirty="0" smtClean="0"/>
          </a:p>
          <a:p>
            <a:pPr marL="0" indent="0">
              <a:buNone/>
            </a:pPr>
            <a:r>
              <a:rPr lang="nl-NL" dirty="0"/>
              <a:t>	</a:t>
            </a:r>
            <a:r>
              <a:rPr lang="nl-NL" sz="4000" dirty="0" smtClean="0"/>
              <a:t>1-  </a:t>
            </a:r>
            <a:r>
              <a:rPr lang="nl-NL" sz="4000" b="1" dirty="0" smtClean="0">
                <a:solidFill>
                  <a:srgbClr val="C00000"/>
                </a:solidFill>
              </a:rPr>
              <a:t>Passend bij jouw </a:t>
            </a:r>
            <a:r>
              <a:rPr lang="nl-NL" sz="4000" b="1" u="sng" dirty="0" smtClean="0">
                <a:solidFill>
                  <a:srgbClr val="C00000"/>
                </a:solidFill>
              </a:rPr>
              <a:t>doel, </a:t>
            </a:r>
            <a:r>
              <a:rPr lang="nl-NL" sz="4000" b="1" dirty="0" smtClean="0">
                <a:solidFill>
                  <a:srgbClr val="C00000"/>
                </a:solidFill>
              </a:rPr>
              <a:t>	</a:t>
            </a:r>
            <a:r>
              <a:rPr lang="nl-NL" sz="4000" b="1" u="sng" dirty="0" smtClean="0">
                <a:solidFill>
                  <a:srgbClr val="C00000"/>
                </a:solidFill>
              </a:rPr>
              <a:t>mogelijkheden </a:t>
            </a:r>
            <a:r>
              <a:rPr lang="nl-NL" sz="4000" b="1" dirty="0" smtClean="0">
                <a:solidFill>
                  <a:srgbClr val="C00000"/>
                </a:solidFill>
              </a:rPr>
              <a:t>en </a:t>
            </a:r>
            <a:r>
              <a:rPr lang="nl-NL" sz="4000" b="1" u="sng" dirty="0" smtClean="0">
                <a:solidFill>
                  <a:srgbClr val="C00000"/>
                </a:solidFill>
              </a:rPr>
              <a:t>beperkingen</a:t>
            </a:r>
          </a:p>
          <a:p>
            <a:pPr marL="0" indent="0">
              <a:buNone/>
            </a:pPr>
            <a:r>
              <a:rPr lang="nl-NL" sz="4000" b="1" dirty="0"/>
              <a:t>	</a:t>
            </a:r>
            <a:r>
              <a:rPr lang="nl-NL" sz="4000" b="1" dirty="0" smtClean="0"/>
              <a:t>2</a:t>
            </a:r>
            <a:r>
              <a:rPr lang="nl-NL" sz="4000" b="1" dirty="0" smtClean="0">
                <a:solidFill>
                  <a:srgbClr val="15077F"/>
                </a:solidFill>
              </a:rPr>
              <a:t>- </a:t>
            </a:r>
            <a:r>
              <a:rPr lang="nl-NL" sz="4000" b="1" u="sng" dirty="0" smtClean="0">
                <a:solidFill>
                  <a:srgbClr val="15077F"/>
                </a:solidFill>
              </a:rPr>
              <a:t>Voorkom verloren gaan </a:t>
            </a:r>
            <a:r>
              <a:rPr lang="nl-NL" sz="4000" b="1" dirty="0" smtClean="0">
                <a:solidFill>
                  <a:srgbClr val="15077F"/>
                </a:solidFill>
              </a:rPr>
              <a:t>/ dood 	van 	wegvliegende zwermen</a:t>
            </a:r>
          </a:p>
          <a:p>
            <a:pPr marL="0" indent="0">
              <a:buNone/>
            </a:pPr>
            <a:r>
              <a:rPr lang="nl-NL" sz="4000" dirty="0"/>
              <a:t>	</a:t>
            </a:r>
            <a:r>
              <a:rPr lang="nl-NL" sz="4000" dirty="0" smtClean="0"/>
              <a:t>3</a:t>
            </a:r>
            <a:r>
              <a:rPr lang="nl-NL" sz="4000" dirty="0" smtClean="0">
                <a:solidFill>
                  <a:srgbClr val="FF0000"/>
                </a:solidFill>
              </a:rPr>
              <a:t>- </a:t>
            </a:r>
            <a:r>
              <a:rPr lang="nl-NL" sz="4000" b="1" dirty="0" smtClean="0">
                <a:solidFill>
                  <a:srgbClr val="FF0000"/>
                </a:solidFill>
              </a:rPr>
              <a:t>Voorkom overlast omgeving</a:t>
            </a:r>
            <a:endParaRPr lang="nl-NL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48759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 smtClean="0">
                <a:solidFill>
                  <a:srgbClr val="CC3300"/>
                </a:solidFill>
              </a:rPr>
              <a:t>Nieuwe volken opbouwen</a:t>
            </a:r>
            <a:endParaRPr lang="nl-NL" sz="4000" dirty="0">
              <a:solidFill>
                <a:srgbClr val="CC33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3600" b="1" dirty="0" smtClean="0">
                <a:solidFill>
                  <a:srgbClr val="FF0000"/>
                </a:solidFill>
              </a:rPr>
              <a:t>Doel </a:t>
            </a:r>
          </a:p>
          <a:p>
            <a:r>
              <a:rPr lang="nl-NL" sz="3600" b="1" dirty="0" smtClean="0">
                <a:solidFill>
                  <a:srgbClr val="006600"/>
                </a:solidFill>
              </a:rPr>
              <a:t>Uitbreiden aantal volken</a:t>
            </a:r>
          </a:p>
          <a:p>
            <a:r>
              <a:rPr lang="nl-NL" sz="3600" b="1" dirty="0">
                <a:solidFill>
                  <a:srgbClr val="006600"/>
                </a:solidFill>
              </a:rPr>
              <a:t>Aantal op peil houden maar mogelijkheid verenigen volken in </a:t>
            </a:r>
            <a:r>
              <a:rPr lang="nl-NL" sz="3600" b="1" dirty="0" smtClean="0">
                <a:solidFill>
                  <a:srgbClr val="006600"/>
                </a:solidFill>
              </a:rPr>
              <a:t>najaar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nl-NL" sz="3600" b="1" dirty="0">
                <a:solidFill>
                  <a:srgbClr val="006600"/>
                </a:solidFill>
              </a:rPr>
              <a:t>Zwermen voorkomen </a:t>
            </a:r>
            <a:endParaRPr lang="nl-NL" sz="3600" b="1" dirty="0" smtClean="0">
              <a:solidFill>
                <a:srgbClr val="006600"/>
              </a:solidFill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nl-NL" sz="3600" b="1" dirty="0">
                <a:solidFill>
                  <a:srgbClr val="006600"/>
                </a:solidFill>
              </a:rPr>
              <a:t>Compensatie voor eventueel verlies in </a:t>
            </a:r>
            <a:r>
              <a:rPr lang="nl-NL" sz="3600" b="1" dirty="0" smtClean="0">
                <a:solidFill>
                  <a:srgbClr val="006600"/>
                </a:solidFill>
              </a:rPr>
              <a:t>winter.</a:t>
            </a:r>
            <a:endParaRPr lang="nl-NL" sz="3600" b="1" dirty="0"/>
          </a:p>
          <a:p>
            <a:endParaRPr lang="nl-NL" dirty="0" smtClean="0"/>
          </a:p>
          <a:p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xmlns="" val="8329962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>
                <a:solidFill>
                  <a:srgbClr val="CC3300"/>
                </a:solidFill>
              </a:rPr>
              <a:t>Nieuw volk opbouwen: natuurzwerm</a:t>
            </a:r>
            <a:endParaRPr lang="nl-NL" dirty="0">
              <a:solidFill>
                <a:srgbClr val="CC33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nl-NL" b="1" dirty="0" smtClean="0">
                <a:solidFill>
                  <a:srgbClr val="FF0000"/>
                </a:solidFill>
              </a:rPr>
              <a:t>Natuurzwerm</a:t>
            </a:r>
            <a:r>
              <a:rPr lang="nl-NL" dirty="0" smtClean="0">
                <a:solidFill>
                  <a:srgbClr val="FF0000"/>
                </a:solidFill>
              </a:rPr>
              <a:t>:</a:t>
            </a:r>
            <a:r>
              <a:rPr lang="nl-NL" dirty="0" smtClean="0"/>
              <a:t>  tegenwoordig gewoonlijk als een </a:t>
            </a:r>
            <a:r>
              <a:rPr lang="nl-NL" dirty="0" smtClean="0">
                <a:solidFill>
                  <a:srgbClr val="006600"/>
                </a:solidFill>
              </a:rPr>
              <a:t>“</a:t>
            </a:r>
            <a:r>
              <a:rPr lang="nl-NL" b="1" dirty="0" smtClean="0">
                <a:solidFill>
                  <a:srgbClr val="006600"/>
                </a:solidFill>
              </a:rPr>
              <a:t>bedrijfsongeval</a:t>
            </a:r>
            <a:r>
              <a:rPr lang="nl-NL" dirty="0" smtClean="0"/>
              <a:t>”</a:t>
            </a:r>
          </a:p>
          <a:p>
            <a:pPr marL="0" indent="0">
              <a:buNone/>
            </a:pPr>
            <a:r>
              <a:rPr lang="nl-NL" dirty="0" smtClean="0"/>
              <a:t>*1.</a:t>
            </a:r>
            <a:r>
              <a:rPr lang="nl-NL" dirty="0" smtClean="0">
                <a:solidFill>
                  <a:srgbClr val="006600"/>
                </a:solidFill>
              </a:rPr>
              <a:t>Op </a:t>
            </a:r>
            <a:r>
              <a:rPr lang="nl-NL" b="1" dirty="0" smtClean="0">
                <a:solidFill>
                  <a:srgbClr val="006600"/>
                </a:solidFill>
              </a:rPr>
              <a:t>kunstraat</a:t>
            </a:r>
            <a:r>
              <a:rPr lang="nl-NL" dirty="0" smtClean="0">
                <a:solidFill>
                  <a:srgbClr val="006600"/>
                </a:solidFill>
              </a:rPr>
              <a:t> zetten </a:t>
            </a:r>
          </a:p>
          <a:p>
            <a:pPr marL="0" indent="0">
              <a:buNone/>
            </a:pPr>
            <a:r>
              <a:rPr lang="nl-NL" dirty="0" smtClean="0">
                <a:solidFill>
                  <a:srgbClr val="006600"/>
                </a:solidFill>
              </a:rPr>
              <a:t>*2.Voor de eerste raten ook met </a:t>
            </a:r>
            <a:r>
              <a:rPr lang="nl-NL" b="1" dirty="0" smtClean="0">
                <a:solidFill>
                  <a:srgbClr val="006600"/>
                </a:solidFill>
              </a:rPr>
              <a:t>streep kunstraat als voorbouw in gedraad raam </a:t>
            </a:r>
            <a:r>
              <a:rPr lang="nl-NL" dirty="0" smtClean="0">
                <a:solidFill>
                  <a:srgbClr val="006600"/>
                </a:solidFill>
              </a:rPr>
              <a:t>mogelijk</a:t>
            </a:r>
          </a:p>
          <a:p>
            <a:pPr marL="0" indent="0">
              <a:buNone/>
            </a:pPr>
            <a:r>
              <a:rPr lang="nl-NL" dirty="0" smtClean="0">
                <a:solidFill>
                  <a:srgbClr val="006600"/>
                </a:solidFill>
              </a:rPr>
              <a:t>*3.</a:t>
            </a:r>
            <a:r>
              <a:rPr lang="nl-NL" b="1" dirty="0" smtClean="0">
                <a:solidFill>
                  <a:srgbClr val="006600"/>
                </a:solidFill>
              </a:rPr>
              <a:t>Voeren naar behoefte </a:t>
            </a:r>
            <a:r>
              <a:rPr lang="nl-NL" dirty="0" smtClean="0">
                <a:solidFill>
                  <a:srgbClr val="006600"/>
                </a:solidFill>
              </a:rPr>
              <a:t>(niet zuinig zijn)</a:t>
            </a:r>
          </a:p>
          <a:p>
            <a:pPr marL="0" indent="0">
              <a:buNone/>
            </a:pPr>
            <a:r>
              <a:rPr lang="nl-NL" dirty="0" smtClean="0">
                <a:solidFill>
                  <a:srgbClr val="006600"/>
                </a:solidFill>
              </a:rPr>
              <a:t>*4.</a:t>
            </a:r>
            <a:r>
              <a:rPr lang="nl-NL" b="1" dirty="0" smtClean="0">
                <a:solidFill>
                  <a:srgbClr val="006600"/>
                </a:solidFill>
              </a:rPr>
              <a:t>Ruimte geven naar behoefte</a:t>
            </a:r>
          </a:p>
          <a:p>
            <a:pPr marL="0" indent="0">
              <a:buNone/>
            </a:pPr>
            <a:r>
              <a:rPr lang="nl-NL" dirty="0" smtClean="0">
                <a:solidFill>
                  <a:srgbClr val="006600"/>
                </a:solidFill>
              </a:rPr>
              <a:t>(een late zwerm kan je beter verenigen)</a:t>
            </a:r>
          </a:p>
        </p:txBody>
      </p:sp>
    </p:spTree>
    <p:extLst>
      <p:ext uri="{BB962C8B-B14F-4D97-AF65-F5344CB8AC3E}">
        <p14:creationId xmlns:p14="http://schemas.microsoft.com/office/powerpoint/2010/main" xmlns="" val="15433332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098" name="Picture 2" descr="C:\Jaap\moeer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268760"/>
            <a:ext cx="6242051" cy="4681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32123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CC3300"/>
                </a:solidFill>
              </a:rPr>
              <a:t>Vitale bijen /volken</a:t>
            </a:r>
            <a:endParaRPr lang="nl-NL" dirty="0">
              <a:solidFill>
                <a:srgbClr val="CC33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4000" b="1" dirty="0" smtClean="0">
                <a:solidFill>
                  <a:srgbClr val="C00000"/>
                </a:solidFill>
              </a:rPr>
              <a:t>Imker is voorwaarden scheppend </a:t>
            </a:r>
            <a:r>
              <a:rPr lang="nl-NL" sz="4000" b="1" dirty="0" smtClean="0"/>
              <a:t>voor goede ontwikkeling bijenvolk</a:t>
            </a:r>
          </a:p>
          <a:p>
            <a:r>
              <a:rPr lang="nl-NL" sz="2000" dirty="0" err="1" smtClean="0"/>
              <a:t>Liebig</a:t>
            </a:r>
            <a:r>
              <a:rPr lang="nl-NL" sz="2000" dirty="0" smtClean="0"/>
              <a:t> (Duitsland) in Zweeds imkerblad:</a:t>
            </a:r>
          </a:p>
          <a:p>
            <a:r>
              <a:rPr lang="nl-NL" b="1" i="1" dirty="0" smtClean="0">
                <a:solidFill>
                  <a:srgbClr val="002060"/>
                </a:solidFill>
              </a:rPr>
              <a:t>Ongeacht bedrijfsopzet,  traditioneel, modern, hedendaags (hoe dan ook te benoemen) kan je als imker niet veel  meer doen dan bijen begeleiden bij hun natuurlijke ontwikkelingsprocessen.</a:t>
            </a:r>
          </a:p>
        </p:txBody>
      </p:sp>
    </p:spTree>
    <p:extLst>
      <p:ext uri="{BB962C8B-B14F-4D97-AF65-F5344CB8AC3E}">
        <p14:creationId xmlns:p14="http://schemas.microsoft.com/office/powerpoint/2010/main" xmlns="" val="14018195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nl-NL" dirty="0" smtClean="0">
                <a:solidFill>
                  <a:srgbClr val="CC3300"/>
                </a:solidFill>
              </a:rPr>
              <a:t>Nieuw volk opbouwen: Koninginneaflegger</a:t>
            </a:r>
            <a:endParaRPr lang="nl-NL" dirty="0">
              <a:solidFill>
                <a:srgbClr val="CC33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NL" b="1" dirty="0" smtClean="0">
                <a:solidFill>
                  <a:srgbClr val="FF0000"/>
                </a:solidFill>
              </a:rPr>
              <a:t>Koninginneaflegger</a:t>
            </a:r>
            <a:r>
              <a:rPr lang="nl-NL" dirty="0" smtClean="0"/>
              <a:t> (vaak </a:t>
            </a:r>
            <a:r>
              <a:rPr lang="nl-NL" b="1" dirty="0" smtClean="0">
                <a:solidFill>
                  <a:srgbClr val="15077F"/>
                </a:solidFill>
              </a:rPr>
              <a:t>kunstzwerm</a:t>
            </a:r>
            <a:r>
              <a:rPr lang="nl-NL" dirty="0" smtClean="0"/>
              <a:t> of </a:t>
            </a:r>
            <a:r>
              <a:rPr lang="nl-NL" b="1" dirty="0" smtClean="0">
                <a:solidFill>
                  <a:srgbClr val="15077F"/>
                </a:solidFill>
              </a:rPr>
              <a:t>veger</a:t>
            </a:r>
            <a:r>
              <a:rPr lang="nl-NL" dirty="0" smtClean="0"/>
              <a:t> benoemd, nu ook wel </a:t>
            </a:r>
            <a:r>
              <a:rPr lang="nl-NL" b="1" dirty="0" smtClean="0">
                <a:solidFill>
                  <a:srgbClr val="15077F"/>
                </a:solidFill>
              </a:rPr>
              <a:t>schudzwerm</a:t>
            </a:r>
            <a:r>
              <a:rPr lang="nl-NL" dirty="0" smtClean="0"/>
              <a:t>) = meestal als anti-zwerm-maatregel in mei.</a:t>
            </a:r>
          </a:p>
          <a:p>
            <a:pPr lvl="1"/>
            <a:r>
              <a:rPr lang="nl-NL" dirty="0" smtClean="0"/>
              <a:t>1. </a:t>
            </a:r>
            <a:r>
              <a:rPr lang="nl-NL" b="1" dirty="0" smtClean="0">
                <a:solidFill>
                  <a:srgbClr val="15077F"/>
                </a:solidFill>
              </a:rPr>
              <a:t>Zoek de moer </a:t>
            </a:r>
            <a:r>
              <a:rPr lang="nl-NL" dirty="0" smtClean="0"/>
              <a:t>– in kooitje warm bewaren</a:t>
            </a:r>
          </a:p>
          <a:p>
            <a:pPr lvl="1"/>
            <a:r>
              <a:rPr lang="nl-NL" dirty="0" smtClean="0"/>
              <a:t>2. Bijen van </a:t>
            </a:r>
            <a:r>
              <a:rPr lang="nl-NL" b="1" dirty="0" smtClean="0">
                <a:solidFill>
                  <a:srgbClr val="15077F"/>
                </a:solidFill>
              </a:rPr>
              <a:t>broedramen afschudden </a:t>
            </a:r>
            <a:r>
              <a:rPr lang="nl-NL" dirty="0" smtClean="0"/>
              <a:t>in emmer en besproeien met </a:t>
            </a:r>
            <a:r>
              <a:rPr lang="nl-NL" b="1" dirty="0" smtClean="0">
                <a:solidFill>
                  <a:srgbClr val="15077F"/>
                </a:solidFill>
              </a:rPr>
              <a:t>3 % oxaalzuur</a:t>
            </a:r>
          </a:p>
          <a:p>
            <a:pPr lvl="1"/>
            <a:r>
              <a:rPr lang="nl-NL" dirty="0" smtClean="0"/>
              <a:t>3. Bijen in kast </a:t>
            </a:r>
            <a:r>
              <a:rPr lang="nl-NL" b="1" dirty="0" smtClean="0">
                <a:solidFill>
                  <a:srgbClr val="15077F"/>
                </a:solidFill>
              </a:rPr>
              <a:t>op kunstraat </a:t>
            </a:r>
            <a:r>
              <a:rPr lang="nl-NL" dirty="0" smtClean="0"/>
              <a:t>, zo mogelijk met raam </a:t>
            </a:r>
            <a:r>
              <a:rPr lang="nl-NL" b="1" dirty="0" smtClean="0">
                <a:solidFill>
                  <a:srgbClr val="15077F"/>
                </a:solidFill>
              </a:rPr>
              <a:t>verzegeld voer</a:t>
            </a:r>
            <a:r>
              <a:rPr lang="nl-NL" dirty="0" smtClean="0"/>
              <a:t>, en </a:t>
            </a:r>
            <a:r>
              <a:rPr lang="nl-NL" b="1" dirty="0" smtClean="0">
                <a:solidFill>
                  <a:srgbClr val="15077F"/>
                </a:solidFill>
              </a:rPr>
              <a:t>koningin laten uitlopen (via weg eten suikerdeeg b.v. )</a:t>
            </a:r>
            <a:r>
              <a:rPr lang="nl-NL" dirty="0" smtClean="0"/>
              <a:t>.</a:t>
            </a:r>
          </a:p>
          <a:p>
            <a:pPr lvl="1"/>
            <a:r>
              <a:rPr lang="nl-NL" dirty="0" smtClean="0"/>
              <a:t>4. En ……    op eigen stand of elders,   na enkele dagen pas laten vliegen, ……voeren….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xmlns="" val="32259751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>
                <a:solidFill>
                  <a:srgbClr val="CC3300"/>
                </a:solidFill>
              </a:rPr>
              <a:t>Nieuw volk opbouwen: Broedaflegger</a:t>
            </a:r>
            <a:endParaRPr lang="nl-NL" dirty="0">
              <a:solidFill>
                <a:srgbClr val="CC33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4400" b="1" dirty="0" smtClean="0">
                <a:solidFill>
                  <a:srgbClr val="15077F"/>
                </a:solidFill>
              </a:rPr>
              <a:t>Broedaflegger</a:t>
            </a:r>
            <a:r>
              <a:rPr lang="nl-NL" sz="4400" dirty="0" smtClean="0">
                <a:solidFill>
                  <a:srgbClr val="15077F"/>
                </a:solidFill>
              </a:rPr>
              <a:t>:</a:t>
            </a:r>
          </a:p>
          <a:p>
            <a:r>
              <a:rPr lang="nl-NL" sz="4400" b="1" dirty="0" smtClean="0">
                <a:solidFill>
                  <a:srgbClr val="C00000"/>
                </a:solidFill>
              </a:rPr>
              <a:t>Eenvoudige methode</a:t>
            </a:r>
          </a:p>
          <a:p>
            <a:r>
              <a:rPr lang="nl-NL" sz="4400" b="1" dirty="0" smtClean="0">
                <a:solidFill>
                  <a:srgbClr val="C00000"/>
                </a:solidFill>
              </a:rPr>
              <a:t>Aflegger zorgt voor nieuwe moer, via redcellen</a:t>
            </a:r>
          </a:p>
          <a:p>
            <a:endParaRPr lang="nl-NL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xmlns="" val="10672577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>
                <a:solidFill>
                  <a:srgbClr val="CC3300"/>
                </a:solidFill>
              </a:rPr>
              <a:t>Nieuw volk opbouwen: Broedaflegger</a:t>
            </a:r>
            <a:endParaRPr lang="nl-NL" dirty="0">
              <a:solidFill>
                <a:srgbClr val="CC33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23528" y="1340768"/>
            <a:ext cx="8352928" cy="4752528"/>
          </a:xfrm>
        </p:spPr>
        <p:txBody>
          <a:bodyPr>
            <a:noAutofit/>
          </a:bodyPr>
          <a:lstStyle/>
          <a:p>
            <a:r>
              <a:rPr lang="nl-NL" sz="2800" dirty="0" smtClean="0">
                <a:solidFill>
                  <a:srgbClr val="FF0000"/>
                </a:solidFill>
              </a:rPr>
              <a:t>Voorbeeld 1</a:t>
            </a:r>
            <a:r>
              <a:rPr lang="nl-NL" dirty="0" smtClean="0">
                <a:solidFill>
                  <a:srgbClr val="FF0000"/>
                </a:solidFill>
              </a:rPr>
              <a:t>:</a:t>
            </a:r>
            <a:r>
              <a:rPr lang="nl-NL" dirty="0" smtClean="0"/>
              <a:t>  </a:t>
            </a:r>
            <a:r>
              <a:rPr lang="nl-NL" b="1" dirty="0" smtClean="0">
                <a:solidFill>
                  <a:srgbClr val="15077F"/>
                </a:solidFill>
              </a:rPr>
              <a:t>vroege aflegger op drie ramen</a:t>
            </a:r>
            <a:r>
              <a:rPr lang="nl-NL" sz="2800" b="1" dirty="0" smtClean="0"/>
              <a:t>, </a:t>
            </a:r>
          </a:p>
          <a:p>
            <a:r>
              <a:rPr lang="nl-NL" sz="2800" dirty="0" smtClean="0"/>
              <a:t>B.v. voor </a:t>
            </a:r>
            <a:r>
              <a:rPr lang="nl-NL" sz="2800" b="1" dirty="0" smtClean="0">
                <a:solidFill>
                  <a:srgbClr val="006600"/>
                </a:solidFill>
              </a:rPr>
              <a:t>opbouw wintervolk  </a:t>
            </a:r>
          </a:p>
          <a:p>
            <a:r>
              <a:rPr lang="nl-NL" sz="2800" dirty="0" smtClean="0"/>
              <a:t>een raam </a:t>
            </a:r>
            <a:r>
              <a:rPr lang="nl-NL" sz="2800" b="1" dirty="0" smtClean="0">
                <a:solidFill>
                  <a:srgbClr val="006600"/>
                </a:solidFill>
              </a:rPr>
              <a:t>broed in alle stadia</a:t>
            </a:r>
            <a:r>
              <a:rPr lang="nl-NL" sz="2800" dirty="0" smtClean="0"/>
              <a:t>, een </a:t>
            </a:r>
            <a:r>
              <a:rPr lang="nl-NL" sz="2800" b="1" dirty="0" smtClean="0">
                <a:solidFill>
                  <a:srgbClr val="006600"/>
                </a:solidFill>
              </a:rPr>
              <a:t>raam voer </a:t>
            </a:r>
            <a:r>
              <a:rPr lang="nl-NL" sz="2800" dirty="0" smtClean="0"/>
              <a:t>en         </a:t>
            </a:r>
            <a:r>
              <a:rPr lang="nl-NL" sz="2800" b="1" dirty="0" smtClean="0">
                <a:solidFill>
                  <a:srgbClr val="006600"/>
                </a:solidFill>
              </a:rPr>
              <a:t>raam stuifmeel  ( 2 of 3 ramen bijen afslaan)</a:t>
            </a:r>
            <a:r>
              <a:rPr lang="nl-NL" sz="2800" b="1" dirty="0" smtClean="0"/>
              <a:t> </a:t>
            </a:r>
          </a:p>
          <a:p>
            <a:r>
              <a:rPr lang="nl-NL" sz="2800" dirty="0" smtClean="0"/>
              <a:t>na </a:t>
            </a:r>
            <a:r>
              <a:rPr lang="nl-NL" sz="2800" b="1" dirty="0" smtClean="0">
                <a:solidFill>
                  <a:srgbClr val="006600"/>
                </a:solidFill>
              </a:rPr>
              <a:t>opsluitperiode</a:t>
            </a:r>
            <a:r>
              <a:rPr lang="nl-NL" sz="2800" b="1" dirty="0" smtClean="0"/>
              <a:t> </a:t>
            </a:r>
            <a:r>
              <a:rPr lang="nl-NL" sz="2800" dirty="0" smtClean="0"/>
              <a:t>met </a:t>
            </a:r>
            <a:r>
              <a:rPr lang="nl-NL" sz="2800" b="1" dirty="0" smtClean="0">
                <a:solidFill>
                  <a:srgbClr val="006600"/>
                </a:solidFill>
              </a:rPr>
              <a:t>heel klein vlieggat</a:t>
            </a:r>
            <a:r>
              <a:rPr lang="nl-NL" sz="2800" dirty="0" smtClean="0"/>
              <a:t>. </a:t>
            </a:r>
            <a:r>
              <a:rPr lang="nl-NL" sz="2800" dirty="0"/>
              <a:t>	</a:t>
            </a:r>
            <a:endParaRPr lang="nl-NL" sz="2800" dirty="0" smtClean="0"/>
          </a:p>
          <a:p>
            <a:r>
              <a:rPr lang="nl-NL" sz="2800" b="1" dirty="0" smtClean="0">
                <a:solidFill>
                  <a:srgbClr val="FF0000"/>
                </a:solidFill>
              </a:rPr>
              <a:t>Productievolk blijft daarna langer in ontwikkeling </a:t>
            </a:r>
            <a:r>
              <a:rPr lang="nl-NL" sz="2800" dirty="0" smtClean="0"/>
              <a:t>naar  optimale grootte, blijft langer actief voor voorjaarsdracht.  </a:t>
            </a:r>
          </a:p>
          <a:p>
            <a:r>
              <a:rPr lang="nl-NL" sz="2800" b="1" dirty="0" smtClean="0"/>
              <a:t>Naar behoefte kan later alsnog een drastische ingreep tegen zwermen worden uitgevoerd</a:t>
            </a:r>
          </a:p>
          <a:p>
            <a:pPr marL="0" indent="0">
              <a:buNone/>
            </a:pPr>
            <a:r>
              <a:rPr lang="nl-NL" sz="2800" dirty="0" smtClean="0"/>
              <a:t> </a:t>
            </a:r>
            <a:endParaRPr lang="nl-NL" sz="2800" b="1" dirty="0"/>
          </a:p>
        </p:txBody>
      </p:sp>
    </p:spTree>
    <p:extLst>
      <p:ext uri="{BB962C8B-B14F-4D97-AF65-F5344CB8AC3E}">
        <p14:creationId xmlns:p14="http://schemas.microsoft.com/office/powerpoint/2010/main" xmlns="" val="15687104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nl-NL" dirty="0" smtClean="0">
                <a:solidFill>
                  <a:srgbClr val="CC3300"/>
                </a:solidFill>
              </a:rPr>
              <a:t>Nieuw volk opbouwen: Broedaflegger</a:t>
            </a:r>
            <a:endParaRPr lang="nl-NL" dirty="0">
              <a:solidFill>
                <a:srgbClr val="CC33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NL" b="1" dirty="0" smtClean="0">
                <a:solidFill>
                  <a:srgbClr val="FF0000"/>
                </a:solidFill>
              </a:rPr>
              <a:t>Voorbeeld 2: </a:t>
            </a:r>
            <a:r>
              <a:rPr lang="nl-NL" b="1" dirty="0" smtClean="0">
                <a:solidFill>
                  <a:srgbClr val="15077F"/>
                </a:solidFill>
              </a:rPr>
              <a:t>Verzamelbroedaflegger.</a:t>
            </a:r>
            <a:endParaRPr lang="nl-NL" dirty="0" smtClean="0">
              <a:solidFill>
                <a:srgbClr val="15077F"/>
              </a:solidFill>
            </a:endParaRPr>
          </a:p>
          <a:p>
            <a:r>
              <a:rPr lang="nl-NL" b="1" dirty="0" smtClean="0">
                <a:solidFill>
                  <a:srgbClr val="FF0000"/>
                </a:solidFill>
              </a:rPr>
              <a:t>Van meerdere volken ramen broed en / of bijen in een kast.</a:t>
            </a:r>
          </a:p>
          <a:p>
            <a:pPr lvl="1"/>
            <a:r>
              <a:rPr lang="nl-NL" b="1" dirty="0" smtClean="0">
                <a:solidFill>
                  <a:srgbClr val="006600"/>
                </a:solidFill>
              </a:rPr>
              <a:t>Productievolken langer in ontwikkeling</a:t>
            </a:r>
          </a:p>
          <a:p>
            <a:pPr lvl="1"/>
            <a:r>
              <a:rPr lang="nl-NL" b="1" dirty="0" smtClean="0">
                <a:solidFill>
                  <a:srgbClr val="006600"/>
                </a:solidFill>
              </a:rPr>
              <a:t>Snel een sterk nieuw volk, </a:t>
            </a:r>
          </a:p>
          <a:p>
            <a:pPr lvl="1"/>
            <a:r>
              <a:rPr lang="nl-NL" b="1" dirty="0" smtClean="0">
                <a:solidFill>
                  <a:srgbClr val="006600"/>
                </a:solidFill>
              </a:rPr>
              <a:t>Bruikbaar ( b.v. splitsen) voor koninginnen kweken.</a:t>
            </a:r>
          </a:p>
          <a:p>
            <a:pPr lvl="1"/>
            <a:r>
              <a:rPr lang="nl-NL" b="1" dirty="0" smtClean="0">
                <a:solidFill>
                  <a:srgbClr val="006600"/>
                </a:solidFill>
              </a:rPr>
              <a:t>Broedaflegger met 8 ramen broed en twee voerramen snel 2 e bak geven</a:t>
            </a:r>
            <a:r>
              <a:rPr lang="nl-NL" dirty="0" smtClean="0"/>
              <a:t>. </a:t>
            </a:r>
          </a:p>
          <a:p>
            <a:pPr marL="457200" lvl="1" indent="0">
              <a:buNone/>
            </a:pPr>
            <a:r>
              <a:rPr lang="nl-NL" dirty="0" smtClean="0"/>
              <a:t>Waarom van elk volk een aparte aflegger maken met veel meerwerk?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xmlns="" val="35608449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>
                <a:solidFill>
                  <a:srgbClr val="CC3300"/>
                </a:solidFill>
              </a:rPr>
              <a:t>Nieuw volk opbouwen: volk splitsen</a:t>
            </a:r>
            <a:endParaRPr lang="nl-NL" dirty="0">
              <a:solidFill>
                <a:srgbClr val="CC33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12777"/>
            <a:ext cx="8229600" cy="4713388"/>
          </a:xfrm>
        </p:spPr>
        <p:txBody>
          <a:bodyPr>
            <a:normAutofit lnSpcReduction="10000"/>
          </a:bodyPr>
          <a:lstStyle/>
          <a:p>
            <a:r>
              <a:rPr lang="nl-NL" b="1" dirty="0" smtClean="0">
                <a:solidFill>
                  <a:srgbClr val="FF0000"/>
                </a:solidFill>
              </a:rPr>
              <a:t>Voorbeeld 3</a:t>
            </a:r>
            <a:r>
              <a:rPr lang="nl-NL" dirty="0" smtClean="0"/>
              <a:t>: </a:t>
            </a:r>
            <a:r>
              <a:rPr lang="nl-NL" sz="4300" b="1" dirty="0" smtClean="0">
                <a:solidFill>
                  <a:srgbClr val="15077F"/>
                </a:solidFill>
              </a:rPr>
              <a:t>Volken splitsen bij zwermrijp worden</a:t>
            </a:r>
          </a:p>
          <a:p>
            <a:r>
              <a:rPr lang="nl-NL" sz="4000" b="1" u="sng" dirty="0" smtClean="0">
                <a:solidFill>
                  <a:srgbClr val="006600"/>
                </a:solidFill>
              </a:rPr>
              <a:t>Maar zien waarin de moer is. </a:t>
            </a:r>
          </a:p>
          <a:p>
            <a:r>
              <a:rPr lang="nl-NL" sz="4000" b="1" dirty="0" smtClean="0">
                <a:solidFill>
                  <a:srgbClr val="006600"/>
                </a:solidFill>
              </a:rPr>
              <a:t>Doppen breken op 13 e dag in </a:t>
            </a:r>
            <a:r>
              <a:rPr lang="nl-NL" sz="4000" b="1" dirty="0" err="1" smtClean="0">
                <a:solidFill>
                  <a:srgbClr val="FF0000"/>
                </a:solidFill>
              </a:rPr>
              <a:t>moerloze</a:t>
            </a:r>
            <a:r>
              <a:rPr lang="nl-NL" sz="4000" b="1" dirty="0" smtClean="0">
                <a:solidFill>
                  <a:srgbClr val="FF0000"/>
                </a:solidFill>
              </a:rPr>
              <a:t> deel = broedaflegger</a:t>
            </a:r>
            <a:r>
              <a:rPr lang="nl-NL" sz="4000" b="1" dirty="0" smtClean="0"/>
              <a:t>.</a:t>
            </a:r>
          </a:p>
          <a:p>
            <a:r>
              <a:rPr lang="nl-NL" sz="4000" b="1" dirty="0" smtClean="0">
                <a:solidFill>
                  <a:srgbClr val="006600"/>
                </a:solidFill>
              </a:rPr>
              <a:t>Deel op de oude plek houdt de vliegbijen en de honingkamer.  </a:t>
            </a:r>
          </a:p>
        </p:txBody>
      </p:sp>
    </p:spTree>
    <p:extLst>
      <p:ext uri="{BB962C8B-B14F-4D97-AF65-F5344CB8AC3E}">
        <p14:creationId xmlns:p14="http://schemas.microsoft.com/office/powerpoint/2010/main" xmlns="" val="22977026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>
                <a:solidFill>
                  <a:srgbClr val="CC3300"/>
                </a:solidFill>
              </a:rPr>
              <a:t>Nieuw volk opbouwen: volk splitsen</a:t>
            </a:r>
            <a:endParaRPr lang="nl-NL" dirty="0">
              <a:solidFill>
                <a:srgbClr val="CC33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nl-NL" b="1" dirty="0" smtClean="0">
                <a:solidFill>
                  <a:srgbClr val="FF0000"/>
                </a:solidFill>
              </a:rPr>
              <a:t>Voorbeeld 4:                                                    </a:t>
            </a:r>
          </a:p>
          <a:p>
            <a:pPr marL="0" indent="0">
              <a:buNone/>
            </a:pPr>
            <a:r>
              <a:rPr lang="nl-NL" sz="4400" b="1" u="sng" dirty="0">
                <a:solidFill>
                  <a:srgbClr val="FF0000"/>
                </a:solidFill>
              </a:rPr>
              <a:t> </a:t>
            </a:r>
            <a:r>
              <a:rPr lang="nl-NL" sz="4400" b="1" u="sng" dirty="0" smtClean="0">
                <a:solidFill>
                  <a:srgbClr val="FF0000"/>
                </a:solidFill>
              </a:rPr>
              <a:t>  </a:t>
            </a:r>
            <a:r>
              <a:rPr lang="nl-NL" sz="4400" b="1" u="sng" dirty="0" smtClean="0">
                <a:solidFill>
                  <a:srgbClr val="15077F"/>
                </a:solidFill>
              </a:rPr>
              <a:t>Vlieger voor zomerdracht</a:t>
            </a:r>
          </a:p>
          <a:p>
            <a:r>
              <a:rPr lang="nl-NL" sz="4000" b="1" dirty="0" smtClean="0">
                <a:solidFill>
                  <a:srgbClr val="006600"/>
                </a:solidFill>
              </a:rPr>
              <a:t>Broed met bijen apart,  </a:t>
            </a:r>
            <a:r>
              <a:rPr lang="nl-NL" sz="4000" b="1" u="sng" dirty="0" smtClean="0">
                <a:solidFill>
                  <a:srgbClr val="006600"/>
                </a:solidFill>
              </a:rPr>
              <a:t>op stand houden</a:t>
            </a:r>
            <a:r>
              <a:rPr lang="nl-NL" sz="4000" b="1" dirty="0" smtClean="0">
                <a:solidFill>
                  <a:srgbClr val="006600"/>
                </a:solidFill>
              </a:rPr>
              <a:t> = dus een broedaflegger – 13</a:t>
            </a:r>
            <a:r>
              <a:rPr lang="nl-NL" sz="4000" b="1" baseline="30000" dirty="0" smtClean="0">
                <a:solidFill>
                  <a:srgbClr val="006600"/>
                </a:solidFill>
              </a:rPr>
              <a:t>e</a:t>
            </a:r>
            <a:r>
              <a:rPr lang="nl-NL" sz="4000" b="1" dirty="0" smtClean="0">
                <a:solidFill>
                  <a:srgbClr val="006600"/>
                </a:solidFill>
              </a:rPr>
              <a:t> dag doppen breken</a:t>
            </a:r>
          </a:p>
          <a:p>
            <a:pPr marL="0" indent="0">
              <a:buNone/>
            </a:pPr>
            <a:endParaRPr lang="nl-NL" sz="4000" b="1" u="sng" dirty="0" smtClean="0">
              <a:solidFill>
                <a:srgbClr val="006600"/>
              </a:solidFill>
            </a:endParaRPr>
          </a:p>
          <a:p>
            <a:r>
              <a:rPr lang="nl-NL" sz="4000" b="1" dirty="0" smtClean="0">
                <a:solidFill>
                  <a:srgbClr val="006600"/>
                </a:solidFill>
              </a:rPr>
              <a:t>Broedkamer met moer </a:t>
            </a:r>
            <a:r>
              <a:rPr lang="nl-NL" sz="4000" dirty="0" smtClean="0"/>
              <a:t>(</a:t>
            </a:r>
            <a:r>
              <a:rPr lang="nl-NL" sz="4000" b="1" dirty="0" smtClean="0">
                <a:solidFill>
                  <a:srgbClr val="15077F"/>
                </a:solidFill>
              </a:rPr>
              <a:t>vaak met raam open broed)</a:t>
            </a:r>
            <a:r>
              <a:rPr lang="nl-NL" sz="4000" b="1" dirty="0" smtClean="0">
                <a:solidFill>
                  <a:srgbClr val="006600"/>
                </a:solidFill>
              </a:rPr>
              <a:t> op oude plaats  - bouwt broednest op</a:t>
            </a:r>
          </a:p>
          <a:p>
            <a:pPr lvl="1"/>
            <a:r>
              <a:rPr lang="nl-NL" sz="3900" b="1" dirty="0" smtClean="0">
                <a:solidFill>
                  <a:srgbClr val="FF0000"/>
                </a:solidFill>
              </a:rPr>
              <a:t>Honingkamer boven rooster</a:t>
            </a:r>
          </a:p>
          <a:p>
            <a:pPr lvl="1"/>
            <a:r>
              <a:rPr lang="nl-NL" sz="3900" b="1" dirty="0" smtClean="0">
                <a:solidFill>
                  <a:srgbClr val="FF0000"/>
                </a:solidFill>
              </a:rPr>
              <a:t>Vliegbijen uit broedaflegger versterken volk</a:t>
            </a:r>
          </a:p>
        </p:txBody>
      </p:sp>
    </p:spTree>
    <p:extLst>
      <p:ext uri="{BB962C8B-B14F-4D97-AF65-F5344CB8AC3E}">
        <p14:creationId xmlns:p14="http://schemas.microsoft.com/office/powerpoint/2010/main" xmlns="" val="26031395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CC3300"/>
                </a:solidFill>
              </a:rPr>
              <a:t>Vitale volken: wintervolken</a:t>
            </a:r>
            <a:endParaRPr lang="nl-NL" dirty="0">
              <a:solidFill>
                <a:srgbClr val="CC33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1"/>
            <a:ext cx="8291264" cy="4853135"/>
          </a:xfrm>
        </p:spPr>
        <p:txBody>
          <a:bodyPr>
            <a:normAutofit/>
          </a:bodyPr>
          <a:lstStyle/>
          <a:p>
            <a:r>
              <a:rPr lang="nl-NL" sz="3600" b="1" dirty="0" smtClean="0">
                <a:solidFill>
                  <a:srgbClr val="15077F"/>
                </a:solidFill>
              </a:rPr>
              <a:t>Nieuwe volken met jonge moer broeden langer  door.</a:t>
            </a:r>
          </a:p>
          <a:p>
            <a:r>
              <a:rPr lang="nl-NL" sz="3600" b="1" dirty="0" smtClean="0">
                <a:solidFill>
                  <a:srgbClr val="C00000"/>
                </a:solidFill>
              </a:rPr>
              <a:t>Goede productievolken vallen soms na zomer oogst  erg tegen. (Verenigen?)</a:t>
            </a:r>
          </a:p>
          <a:p>
            <a:r>
              <a:rPr lang="nl-NL" sz="3600" b="1" dirty="0" smtClean="0">
                <a:solidFill>
                  <a:srgbClr val="006600"/>
                </a:solidFill>
              </a:rPr>
              <a:t>Hoe meer bijen in een volk, hoe groter de overlevingskans.</a:t>
            </a:r>
          </a:p>
          <a:p>
            <a:r>
              <a:rPr lang="nl-NL" sz="3600" b="1" dirty="0" smtClean="0">
                <a:solidFill>
                  <a:srgbClr val="FF0000"/>
                </a:solidFill>
              </a:rPr>
              <a:t>Bij invoeren letten op voldoende broedruimte voor komende winterbijen.</a:t>
            </a:r>
          </a:p>
        </p:txBody>
      </p:sp>
    </p:spTree>
    <p:extLst>
      <p:ext uri="{BB962C8B-B14F-4D97-AF65-F5344CB8AC3E}">
        <p14:creationId xmlns:p14="http://schemas.microsoft.com/office/powerpoint/2010/main" xmlns="" val="38069946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b="1" dirty="0" smtClean="0">
                <a:solidFill>
                  <a:srgbClr val="CC3300"/>
                </a:solidFill>
              </a:rPr>
              <a:t>Samen ervaring opdoen met opbouw nieuw volk door vroege broedaflegger</a:t>
            </a:r>
            <a:endParaRPr lang="nl-NL" b="1" dirty="0">
              <a:solidFill>
                <a:srgbClr val="CC33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84785"/>
            <a:ext cx="8363272" cy="4968552"/>
          </a:xfrm>
        </p:spPr>
        <p:txBody>
          <a:bodyPr>
            <a:normAutofit fontScale="85000" lnSpcReduction="20000"/>
          </a:bodyPr>
          <a:lstStyle/>
          <a:p>
            <a:r>
              <a:rPr lang="nl-NL" sz="5200" b="1" dirty="0" smtClean="0"/>
              <a:t>studiedag moet meer zijn dan stil zitten en luisteren. </a:t>
            </a:r>
          </a:p>
          <a:p>
            <a:r>
              <a:rPr lang="nl-NL" sz="3900" b="1" dirty="0" smtClean="0">
                <a:solidFill>
                  <a:srgbClr val="FF0000"/>
                </a:solidFill>
              </a:rPr>
              <a:t>1. We verwachten  </a:t>
            </a:r>
            <a:r>
              <a:rPr lang="nl-NL" sz="3900" b="1" u="sng" dirty="0" smtClean="0">
                <a:solidFill>
                  <a:srgbClr val="FF0000"/>
                </a:solidFill>
              </a:rPr>
              <a:t>inbreng in de discussierondes.</a:t>
            </a:r>
          </a:p>
          <a:p>
            <a:r>
              <a:rPr lang="nl-NL" sz="3900" b="1" dirty="0" smtClean="0">
                <a:solidFill>
                  <a:srgbClr val="006600"/>
                </a:solidFill>
              </a:rPr>
              <a:t>2. We hopen op voorzichtig </a:t>
            </a:r>
            <a:r>
              <a:rPr lang="nl-NL" sz="3900" b="1" u="sng" dirty="0" smtClean="0">
                <a:solidFill>
                  <a:srgbClr val="006600"/>
                </a:solidFill>
              </a:rPr>
              <a:t>in praktijk brengen </a:t>
            </a:r>
            <a:r>
              <a:rPr lang="nl-NL" sz="3900" b="1" dirty="0" smtClean="0">
                <a:solidFill>
                  <a:srgbClr val="006600"/>
                </a:solidFill>
              </a:rPr>
              <a:t> (nieuwe) kennis en inzichten </a:t>
            </a:r>
          </a:p>
          <a:p>
            <a:r>
              <a:rPr lang="nl-NL" sz="3900" b="1" dirty="0" smtClean="0">
                <a:solidFill>
                  <a:srgbClr val="15077F"/>
                </a:solidFill>
              </a:rPr>
              <a:t>3.  We verwachten dat deelnemers in tweetallen </a:t>
            </a:r>
            <a:r>
              <a:rPr lang="nl-NL" sz="3900" b="1" u="sng" dirty="0" smtClean="0">
                <a:solidFill>
                  <a:srgbClr val="15077F"/>
                </a:solidFill>
              </a:rPr>
              <a:t>ervaring opdoen </a:t>
            </a:r>
            <a:r>
              <a:rPr lang="nl-NL" sz="3900" b="1" dirty="0" smtClean="0">
                <a:solidFill>
                  <a:srgbClr val="15077F"/>
                </a:solidFill>
              </a:rPr>
              <a:t>met een vroege broedaflegger voor opbouw nieuw volk.  (zie ontvangen beschrijving</a:t>
            </a:r>
            <a:r>
              <a:rPr lang="nl-NL" dirty="0" smtClean="0">
                <a:solidFill>
                  <a:srgbClr val="15077F"/>
                </a:solidFill>
              </a:rPr>
              <a:t>)</a:t>
            </a:r>
            <a:endParaRPr lang="nl-NL" dirty="0">
              <a:solidFill>
                <a:srgbClr val="1507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92119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  Ned. vertaling wacht op werk drukker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223100469"/>
              </p:ext>
            </p:extLst>
          </p:nvPr>
        </p:nvGraphicFramePr>
        <p:xfrm>
          <a:off x="2627784" y="1196752"/>
          <a:ext cx="4464496" cy="6307456"/>
        </p:xfrm>
        <a:graphic>
          <a:graphicData uri="http://schemas.openxmlformats.org/presentationml/2006/ole">
            <p:oleObj spid="_x0000_s51202" name="Acrobat Document" r:id="rId3" imgW="7570800" imgH="10695960" progId="AcroExch.Document.7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8463193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20668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xmlns="" val="41820693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>
                <a:solidFill>
                  <a:srgbClr val="CC3300"/>
                </a:solidFill>
              </a:rPr>
              <a:t>Jong volk op weg naar productievolk</a:t>
            </a:r>
            <a:endParaRPr lang="nl-NL" dirty="0">
              <a:solidFill>
                <a:srgbClr val="CC33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nl-NL" sz="4200" b="1" dirty="0" smtClean="0">
                <a:solidFill>
                  <a:srgbClr val="15077F"/>
                </a:solidFill>
              </a:rPr>
              <a:t>Beschrijving van </a:t>
            </a:r>
            <a:r>
              <a:rPr lang="nl-NL" sz="4200" b="1" dirty="0" err="1" smtClean="0">
                <a:solidFill>
                  <a:srgbClr val="15077F"/>
                </a:solidFill>
              </a:rPr>
              <a:t>Pia</a:t>
            </a:r>
            <a:r>
              <a:rPr lang="nl-NL" sz="4200" b="1" dirty="0" smtClean="0">
                <a:solidFill>
                  <a:srgbClr val="15077F"/>
                </a:solidFill>
              </a:rPr>
              <a:t> </a:t>
            </a:r>
            <a:r>
              <a:rPr lang="nl-NL" sz="4200" b="1" dirty="0" err="1" smtClean="0">
                <a:solidFill>
                  <a:srgbClr val="15077F"/>
                </a:solidFill>
              </a:rPr>
              <a:t>Aumeier</a:t>
            </a:r>
            <a:r>
              <a:rPr lang="nl-NL" sz="4200" b="1" dirty="0" smtClean="0">
                <a:solidFill>
                  <a:srgbClr val="15077F"/>
                </a:solidFill>
              </a:rPr>
              <a:t> </a:t>
            </a:r>
          </a:p>
          <a:p>
            <a:r>
              <a:rPr lang="nl-NL" sz="1800" dirty="0" smtClean="0">
                <a:solidFill>
                  <a:srgbClr val="006600"/>
                </a:solidFill>
              </a:rPr>
              <a:t>in </a:t>
            </a:r>
            <a:r>
              <a:rPr lang="nl-NL" sz="1900" dirty="0" smtClean="0">
                <a:solidFill>
                  <a:srgbClr val="006600"/>
                </a:solidFill>
              </a:rPr>
              <a:t>Moderne Imkerpraxis, </a:t>
            </a:r>
            <a:r>
              <a:rPr lang="nl-NL" sz="1900" dirty="0" err="1" smtClean="0">
                <a:solidFill>
                  <a:srgbClr val="006600"/>
                </a:solidFill>
              </a:rPr>
              <a:t>Völkerpfege</a:t>
            </a:r>
            <a:r>
              <a:rPr lang="nl-NL" sz="1900" dirty="0" smtClean="0">
                <a:solidFill>
                  <a:srgbClr val="006600"/>
                </a:solidFill>
              </a:rPr>
              <a:t> </a:t>
            </a:r>
            <a:r>
              <a:rPr lang="nl-NL" sz="1900" dirty="0" err="1" smtClean="0">
                <a:solidFill>
                  <a:srgbClr val="006600"/>
                </a:solidFill>
              </a:rPr>
              <a:t>und</a:t>
            </a:r>
            <a:r>
              <a:rPr lang="nl-NL" sz="1900" dirty="0" smtClean="0">
                <a:solidFill>
                  <a:srgbClr val="006600"/>
                </a:solidFill>
              </a:rPr>
              <a:t> </a:t>
            </a:r>
            <a:r>
              <a:rPr lang="nl-NL" sz="1900" dirty="0" err="1" smtClean="0">
                <a:solidFill>
                  <a:srgbClr val="006600"/>
                </a:solidFill>
              </a:rPr>
              <a:t>Ablegerbildung</a:t>
            </a:r>
            <a:r>
              <a:rPr lang="nl-NL" sz="1900" dirty="0" smtClean="0">
                <a:solidFill>
                  <a:srgbClr val="006600"/>
                </a:solidFill>
              </a:rPr>
              <a:t> van </a:t>
            </a:r>
            <a:r>
              <a:rPr lang="nl-NL" sz="1900" dirty="0" err="1" smtClean="0">
                <a:solidFill>
                  <a:srgbClr val="006600"/>
                </a:solidFill>
              </a:rPr>
              <a:t>Friedirch</a:t>
            </a:r>
            <a:r>
              <a:rPr lang="nl-NL" sz="1900" dirty="0" smtClean="0">
                <a:solidFill>
                  <a:srgbClr val="006600"/>
                </a:solidFill>
              </a:rPr>
              <a:t> </a:t>
            </a:r>
            <a:r>
              <a:rPr lang="nl-NL" sz="1900" dirty="0" err="1" smtClean="0">
                <a:solidFill>
                  <a:srgbClr val="006600"/>
                </a:solidFill>
              </a:rPr>
              <a:t>Pohl</a:t>
            </a:r>
            <a:r>
              <a:rPr lang="nl-NL" sz="1900" dirty="0" smtClean="0">
                <a:solidFill>
                  <a:srgbClr val="006600"/>
                </a:solidFill>
              </a:rPr>
              <a:t>. </a:t>
            </a:r>
          </a:p>
          <a:p>
            <a:r>
              <a:rPr lang="nl-NL" sz="1800" dirty="0" smtClean="0">
                <a:solidFill>
                  <a:srgbClr val="006600"/>
                </a:solidFill>
              </a:rPr>
              <a:t>De Nederlandse vertaling ligt klaar, ….. </a:t>
            </a:r>
          </a:p>
          <a:p>
            <a:r>
              <a:rPr lang="nl-NL" sz="4000" b="1" dirty="0" smtClean="0">
                <a:solidFill>
                  <a:srgbClr val="FF0000"/>
                </a:solidFill>
              </a:rPr>
              <a:t>Broedaflegger van </a:t>
            </a:r>
            <a:r>
              <a:rPr lang="nl-NL" sz="4000" b="1" u="sng" dirty="0" smtClean="0">
                <a:solidFill>
                  <a:srgbClr val="FF0000"/>
                </a:solidFill>
              </a:rPr>
              <a:t>een raam broed en 1000 bijen (ruim een honingpot vol)</a:t>
            </a:r>
            <a:r>
              <a:rPr lang="nl-NL" b="1" u="sng" dirty="0" smtClean="0">
                <a:solidFill>
                  <a:srgbClr val="FF0000"/>
                </a:solidFill>
              </a:rPr>
              <a:t> </a:t>
            </a:r>
          </a:p>
          <a:p>
            <a:r>
              <a:rPr lang="nl-NL" sz="3600" b="1" dirty="0" smtClean="0">
                <a:solidFill>
                  <a:srgbClr val="006600"/>
                </a:solidFill>
              </a:rPr>
              <a:t>Kan  goed wintervolk worden. </a:t>
            </a:r>
          </a:p>
          <a:p>
            <a:r>
              <a:rPr lang="nl-NL" sz="3600" b="1" dirty="0" smtClean="0">
                <a:solidFill>
                  <a:srgbClr val="006600"/>
                </a:solidFill>
              </a:rPr>
              <a:t>Vult soms begin augustus nog maar halve broedkamer; geen probleem</a:t>
            </a:r>
            <a:r>
              <a:rPr lang="nl-NL" sz="3600" b="1" dirty="0" smtClean="0">
                <a:solidFill>
                  <a:srgbClr val="FF0000"/>
                </a:solidFill>
              </a:rPr>
              <a:t>.</a:t>
            </a:r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xmlns="" val="31235055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>
                <a:solidFill>
                  <a:srgbClr val="CC3300"/>
                </a:solidFill>
              </a:rPr>
              <a:t>Jong volk op weg naar productievolk</a:t>
            </a:r>
            <a:endParaRPr lang="nl-NL" dirty="0">
              <a:solidFill>
                <a:srgbClr val="CC33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268761"/>
            <a:ext cx="8363272" cy="525658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b="1" dirty="0" smtClean="0">
                <a:solidFill>
                  <a:srgbClr val="15077F"/>
                </a:solidFill>
              </a:rPr>
              <a:t>   </a:t>
            </a:r>
            <a:r>
              <a:rPr lang="nl-NL" sz="4300" b="1" dirty="0" smtClean="0">
                <a:solidFill>
                  <a:srgbClr val="15077F"/>
                </a:solidFill>
              </a:rPr>
              <a:t>Start tweede helft mei, </a:t>
            </a:r>
            <a:r>
              <a:rPr lang="nl-NL" sz="4300" b="1" dirty="0" smtClean="0"/>
              <a:t>dag 0</a:t>
            </a:r>
            <a:r>
              <a:rPr lang="nl-NL" sz="4300" dirty="0" smtClean="0"/>
              <a:t>. </a:t>
            </a:r>
          </a:p>
          <a:p>
            <a:r>
              <a:rPr lang="nl-NL" sz="4300" b="1" dirty="0" smtClean="0">
                <a:solidFill>
                  <a:srgbClr val="FF0000"/>
                </a:solidFill>
              </a:rPr>
              <a:t>1. </a:t>
            </a:r>
            <a:r>
              <a:rPr lang="nl-NL" sz="4200" b="1" dirty="0" smtClean="0">
                <a:solidFill>
                  <a:srgbClr val="FF0000"/>
                </a:solidFill>
              </a:rPr>
              <a:t>Broedraam tegen de zij- wand,    	</a:t>
            </a:r>
            <a:r>
              <a:rPr lang="nl-NL" sz="4200" b="1" dirty="0" smtClean="0">
                <a:solidFill>
                  <a:srgbClr val="006600"/>
                </a:solidFill>
              </a:rPr>
              <a:t>dan een leeg gedraad raam</a:t>
            </a:r>
            <a:r>
              <a:rPr lang="nl-NL" sz="4200" b="1" dirty="0" smtClean="0">
                <a:solidFill>
                  <a:srgbClr val="FF0000"/>
                </a:solidFill>
              </a:rPr>
              <a:t>,  	</a:t>
            </a:r>
            <a:r>
              <a:rPr lang="nl-NL" sz="4200" b="1" dirty="0" smtClean="0">
                <a:solidFill>
                  <a:srgbClr val="15077F"/>
                </a:solidFill>
              </a:rPr>
              <a:t>afsluiten met een raam voer,</a:t>
            </a:r>
            <a:r>
              <a:rPr lang="nl-NL" sz="4200" b="1" dirty="0" smtClean="0">
                <a:solidFill>
                  <a:srgbClr val="FF0000"/>
                </a:solidFill>
              </a:rPr>
              <a:t>                               	</a:t>
            </a:r>
            <a:r>
              <a:rPr lang="nl-NL" sz="4200" b="1" dirty="0" smtClean="0"/>
              <a:t>in een standaard broedkamer</a:t>
            </a:r>
            <a:r>
              <a:rPr lang="nl-NL" b="1" dirty="0" smtClean="0"/>
              <a:t>.</a:t>
            </a:r>
          </a:p>
          <a:p>
            <a:r>
              <a:rPr lang="nl-NL" sz="4300" b="1" dirty="0" smtClean="0">
                <a:solidFill>
                  <a:srgbClr val="FF0000"/>
                </a:solidFill>
              </a:rPr>
              <a:t>2. Volkje </a:t>
            </a:r>
            <a:r>
              <a:rPr lang="nl-NL" sz="4300" b="1" dirty="0" smtClean="0">
                <a:solidFill>
                  <a:srgbClr val="15077F"/>
                </a:solidFill>
              </a:rPr>
              <a:t>3 km </a:t>
            </a:r>
            <a:r>
              <a:rPr lang="nl-NL" sz="4300" b="1" dirty="0" smtClean="0">
                <a:solidFill>
                  <a:srgbClr val="FF0000"/>
                </a:solidFill>
              </a:rPr>
              <a:t>verplaatsen. 	Vliegopening één bij breed</a:t>
            </a:r>
            <a:r>
              <a:rPr lang="nl-NL" sz="4300" b="1" dirty="0" smtClean="0"/>
              <a:t>. 	Lucht komt door gaasbodem</a:t>
            </a:r>
          </a:p>
        </p:txBody>
      </p:sp>
    </p:spTree>
    <p:extLst>
      <p:ext uri="{BB962C8B-B14F-4D97-AF65-F5344CB8AC3E}">
        <p14:creationId xmlns:p14="http://schemas.microsoft.com/office/powerpoint/2010/main" xmlns="" val="21027397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>
                <a:solidFill>
                  <a:srgbClr val="CC3300"/>
                </a:solidFill>
              </a:rPr>
              <a:t>Jong volk op weg naar productievolk</a:t>
            </a:r>
            <a:endParaRPr lang="nl-NL" dirty="0">
              <a:solidFill>
                <a:srgbClr val="CC33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268761"/>
            <a:ext cx="8507288" cy="5256584"/>
          </a:xfrm>
        </p:spPr>
        <p:txBody>
          <a:bodyPr>
            <a:normAutofit lnSpcReduction="10000"/>
          </a:bodyPr>
          <a:lstStyle/>
          <a:p>
            <a:r>
              <a:rPr lang="nl-NL" b="1" dirty="0" smtClean="0">
                <a:solidFill>
                  <a:srgbClr val="15077F"/>
                </a:solidFill>
              </a:rPr>
              <a:t>Dag 7.  </a:t>
            </a:r>
            <a:r>
              <a:rPr lang="nl-NL" sz="4000" b="1" dirty="0" smtClean="0">
                <a:solidFill>
                  <a:srgbClr val="FF0000"/>
                </a:solidFill>
              </a:rPr>
              <a:t>Bij goed weer kan de moer 		bevrucht zijn.</a:t>
            </a:r>
          </a:p>
          <a:p>
            <a:r>
              <a:rPr lang="nl-NL" b="1" dirty="0" smtClean="0">
                <a:solidFill>
                  <a:srgbClr val="15077F"/>
                </a:solidFill>
              </a:rPr>
              <a:t>Dag 9</a:t>
            </a:r>
            <a:r>
              <a:rPr lang="nl-NL" dirty="0" smtClean="0">
                <a:solidFill>
                  <a:srgbClr val="15077F"/>
                </a:solidFill>
              </a:rPr>
              <a:t>. </a:t>
            </a:r>
            <a:r>
              <a:rPr lang="nl-NL" sz="4000" b="1" dirty="0" smtClean="0">
                <a:solidFill>
                  <a:srgbClr val="FF0000"/>
                </a:solidFill>
              </a:rPr>
              <a:t>De moer kan beginnen te 	leggen.          </a:t>
            </a:r>
            <a:r>
              <a:rPr lang="nl-NL" sz="2200" dirty="0" smtClean="0"/>
              <a:t>Eerste eieren zijn moeilijk te ontdekken. Aan de larven zie je niet of de moer goed is bevrucht, dus niets doen (niet overmatig en/of continu voeren- voerbakje naast raten zetten)</a:t>
            </a:r>
          </a:p>
          <a:p>
            <a:r>
              <a:rPr lang="nl-NL" b="1" dirty="0" smtClean="0">
                <a:solidFill>
                  <a:srgbClr val="15077F"/>
                </a:solidFill>
              </a:rPr>
              <a:t>Dag 18 – 21</a:t>
            </a:r>
            <a:r>
              <a:rPr lang="nl-NL" dirty="0" smtClean="0"/>
              <a:t>.</a:t>
            </a:r>
            <a:r>
              <a:rPr lang="nl-NL" dirty="0" smtClean="0">
                <a:solidFill>
                  <a:srgbClr val="FF0000"/>
                </a:solidFill>
              </a:rPr>
              <a:t> </a:t>
            </a:r>
            <a:r>
              <a:rPr lang="nl-NL" sz="4000" b="1" dirty="0" smtClean="0">
                <a:solidFill>
                  <a:srgbClr val="FF0000"/>
                </a:solidFill>
              </a:rPr>
              <a:t>Al gesloten werksterbroed?           	Dan </a:t>
            </a:r>
            <a:r>
              <a:rPr lang="nl-NL" sz="4000" b="1" dirty="0" smtClean="0">
                <a:solidFill>
                  <a:srgbClr val="15077F"/>
                </a:solidFill>
              </a:rPr>
              <a:t>sproeien met 15 % melkzuur                        </a:t>
            </a:r>
            <a:r>
              <a:rPr lang="nl-NL" b="1" dirty="0" smtClean="0">
                <a:solidFill>
                  <a:srgbClr val="15077F"/>
                </a:solidFill>
              </a:rPr>
              <a:t>		</a:t>
            </a:r>
            <a:r>
              <a:rPr lang="nl-NL" b="1" dirty="0" smtClean="0"/>
              <a:t>( in Nederland vaak 3 % oxaalzuur)                         </a:t>
            </a:r>
            <a:r>
              <a:rPr lang="nl-NL" b="1" dirty="0" smtClean="0">
                <a:solidFill>
                  <a:srgbClr val="FF0000"/>
                </a:solidFill>
              </a:rPr>
              <a:t>		</a:t>
            </a:r>
            <a:r>
              <a:rPr lang="nl-NL" b="1" dirty="0" smtClean="0"/>
              <a:t>Nu b.v. merken en knippen</a:t>
            </a:r>
            <a:r>
              <a:rPr lang="nl-NL" dirty="0" smtClean="0">
                <a:solidFill>
                  <a:srgbClr val="FF0000"/>
                </a:solidFill>
              </a:rPr>
              <a:t>.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xmlns="" val="3857296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>
                <a:solidFill>
                  <a:srgbClr val="CC3300"/>
                </a:solidFill>
              </a:rPr>
              <a:t>Jong volk op weg naar productievolk</a:t>
            </a:r>
            <a:endParaRPr lang="nl-NL" dirty="0">
              <a:solidFill>
                <a:srgbClr val="CC33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268761"/>
            <a:ext cx="8507288" cy="5328592"/>
          </a:xfrm>
        </p:spPr>
        <p:txBody>
          <a:bodyPr>
            <a:normAutofit lnSpcReduction="10000"/>
          </a:bodyPr>
          <a:lstStyle/>
          <a:p>
            <a:r>
              <a:rPr lang="nl-NL" b="1" dirty="0" smtClean="0">
                <a:solidFill>
                  <a:srgbClr val="15077F"/>
                </a:solidFill>
              </a:rPr>
              <a:t>Vanaf nu</a:t>
            </a:r>
            <a:r>
              <a:rPr lang="nl-NL" dirty="0" smtClean="0">
                <a:solidFill>
                  <a:srgbClr val="15077F"/>
                </a:solidFill>
              </a:rPr>
              <a:t>   </a:t>
            </a:r>
            <a:r>
              <a:rPr lang="nl-NL" sz="4000" b="1" dirty="0" smtClean="0">
                <a:solidFill>
                  <a:srgbClr val="FF0000"/>
                </a:solidFill>
              </a:rPr>
              <a:t>Elke twee weken voer 	controleren. </a:t>
            </a:r>
            <a:r>
              <a:rPr lang="nl-NL" sz="2200" dirty="0" smtClean="0"/>
              <a:t>Min. een half broedraam verzegeld voer </a:t>
            </a:r>
            <a:r>
              <a:rPr lang="nl-NL" b="1" dirty="0" smtClean="0">
                <a:solidFill>
                  <a:srgbClr val="15077F"/>
                </a:solidFill>
              </a:rPr>
              <a:t>Ruimte geven   </a:t>
            </a:r>
            <a:r>
              <a:rPr lang="nl-NL" sz="4000" b="1" dirty="0" err="1" smtClean="0">
                <a:solidFill>
                  <a:srgbClr val="FF0000"/>
                </a:solidFill>
              </a:rPr>
              <a:t>Voerraam</a:t>
            </a:r>
            <a:r>
              <a:rPr lang="nl-NL" sz="4000" b="1" dirty="0" smtClean="0">
                <a:solidFill>
                  <a:srgbClr val="FF0000"/>
                </a:solidFill>
              </a:rPr>
              <a:t> opschuiven,  	leeg gedraad raam in het 	groeiende broednest hangen.       </a:t>
            </a:r>
            <a:r>
              <a:rPr lang="nl-NL" sz="4300" b="1" dirty="0" smtClean="0">
                <a:solidFill>
                  <a:srgbClr val="FF0000"/>
                </a:solidFill>
              </a:rPr>
              <a:t>	</a:t>
            </a:r>
            <a:r>
              <a:rPr lang="nl-NL" sz="3900" b="1" dirty="0" smtClean="0">
                <a:solidFill>
                  <a:srgbClr val="FF0000"/>
                </a:solidFill>
              </a:rPr>
              <a:t>Na drie ramen met “natuurbouw” 	ramen met kunstraat geven             	</a:t>
            </a:r>
            <a:r>
              <a:rPr lang="nl-NL" sz="1600" dirty="0" smtClean="0"/>
              <a:t>want dan beginnen de bijen met darrenraat .Uitsluitend  kunstraat  geven kan ook.      		</a:t>
            </a:r>
            <a:r>
              <a:rPr lang="nl-NL" sz="3600" b="1" u="sng" dirty="0" smtClean="0">
                <a:solidFill>
                  <a:srgbClr val="15077F"/>
                </a:solidFill>
              </a:rPr>
              <a:t>geen oude raat,</a:t>
            </a:r>
            <a:r>
              <a:rPr lang="nl-NL" sz="3600" u="sng" dirty="0" smtClean="0">
                <a:solidFill>
                  <a:srgbClr val="15077F"/>
                </a:solidFill>
              </a:rPr>
              <a:t> </a:t>
            </a:r>
            <a:r>
              <a:rPr lang="nl-NL" sz="3600" b="1" u="sng" dirty="0" smtClean="0">
                <a:solidFill>
                  <a:srgbClr val="15077F"/>
                </a:solidFill>
              </a:rPr>
              <a:t>geven!!! </a:t>
            </a:r>
            <a:endParaRPr lang="nl-NL" sz="3600" b="1" u="sng" dirty="0">
              <a:solidFill>
                <a:srgbClr val="1507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25500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>
                <a:solidFill>
                  <a:srgbClr val="CC3300"/>
                </a:solidFill>
              </a:rPr>
              <a:t>Jong volk op weg naar productievolk</a:t>
            </a:r>
            <a:endParaRPr lang="nl-NL" dirty="0">
              <a:solidFill>
                <a:srgbClr val="CC33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196753"/>
            <a:ext cx="8435280" cy="5184576"/>
          </a:xfrm>
        </p:spPr>
        <p:txBody>
          <a:bodyPr>
            <a:normAutofit fontScale="92500" lnSpcReduction="20000"/>
          </a:bodyPr>
          <a:lstStyle/>
          <a:p>
            <a:r>
              <a:rPr lang="nl-NL" sz="3500" b="1" dirty="0" smtClean="0">
                <a:solidFill>
                  <a:srgbClr val="15077F"/>
                </a:solidFill>
              </a:rPr>
              <a:t>Tot begin september :    </a:t>
            </a:r>
            <a:r>
              <a:rPr lang="nl-NL" sz="4300" b="1" dirty="0" smtClean="0">
                <a:solidFill>
                  <a:srgbClr val="FF0000"/>
                </a:solidFill>
              </a:rPr>
              <a:t>elke 2 weken controleren </a:t>
            </a:r>
            <a:r>
              <a:rPr lang="nl-NL" sz="2200" dirty="0" smtClean="0"/>
              <a:t>op voervoorraad, op ruimtebehoefte </a:t>
            </a:r>
          </a:p>
          <a:p>
            <a:r>
              <a:rPr lang="nl-NL" sz="3500" b="1" dirty="0" smtClean="0">
                <a:solidFill>
                  <a:srgbClr val="15077F"/>
                </a:solidFill>
              </a:rPr>
              <a:t>Begin september:   </a:t>
            </a:r>
            <a:r>
              <a:rPr lang="nl-NL" sz="4300" b="1" dirty="0" smtClean="0">
                <a:solidFill>
                  <a:srgbClr val="FF0000"/>
                </a:solidFill>
              </a:rPr>
              <a:t>1</a:t>
            </a:r>
            <a:r>
              <a:rPr lang="nl-NL" sz="4300" b="1" baseline="30000" dirty="0" smtClean="0">
                <a:solidFill>
                  <a:srgbClr val="FF0000"/>
                </a:solidFill>
              </a:rPr>
              <a:t>e</a:t>
            </a:r>
            <a:r>
              <a:rPr lang="nl-NL" sz="4300" b="1" dirty="0" smtClean="0">
                <a:solidFill>
                  <a:srgbClr val="FF0000"/>
                </a:solidFill>
              </a:rPr>
              <a:t> wintervoer geven</a:t>
            </a:r>
          </a:p>
          <a:p>
            <a:r>
              <a:rPr lang="nl-NL" sz="3500" b="1" dirty="0" smtClean="0">
                <a:solidFill>
                  <a:srgbClr val="15077F"/>
                </a:solidFill>
              </a:rPr>
              <a:t>Tweede helft sept. :   </a:t>
            </a:r>
            <a:r>
              <a:rPr lang="nl-NL" sz="3500" b="1" dirty="0">
                <a:solidFill>
                  <a:srgbClr val="FF0000"/>
                </a:solidFill>
              </a:rPr>
              <a:t>M</a:t>
            </a:r>
            <a:r>
              <a:rPr lang="nl-NL" sz="4300" b="1" dirty="0" smtClean="0">
                <a:solidFill>
                  <a:srgbClr val="FF0000"/>
                </a:solidFill>
              </a:rPr>
              <a:t>eer broed is uitgelopen,  rest wintervoer  geven              ( </a:t>
            </a:r>
            <a:r>
              <a:rPr lang="nl-NL" sz="4300" b="1" dirty="0" smtClean="0">
                <a:solidFill>
                  <a:srgbClr val="15077F"/>
                </a:solidFill>
              </a:rPr>
              <a:t>totaal  15 kg droge stof</a:t>
            </a:r>
            <a:r>
              <a:rPr lang="nl-NL" sz="4300" b="1" dirty="0" smtClean="0">
                <a:solidFill>
                  <a:srgbClr val="FF0000"/>
                </a:solidFill>
              </a:rPr>
              <a:t>) </a:t>
            </a:r>
          </a:p>
          <a:p>
            <a:endParaRPr lang="nl-NL" sz="4300" b="1" dirty="0" smtClean="0">
              <a:solidFill>
                <a:srgbClr val="FF0000"/>
              </a:solidFill>
            </a:endParaRPr>
          </a:p>
          <a:p>
            <a:r>
              <a:rPr lang="nl-NL" b="1" dirty="0" smtClean="0">
                <a:solidFill>
                  <a:srgbClr val="006600"/>
                </a:solidFill>
              </a:rPr>
              <a:t>Zo </a:t>
            </a:r>
            <a:r>
              <a:rPr lang="nl-NL" b="1" dirty="0">
                <a:solidFill>
                  <a:srgbClr val="006600"/>
                </a:solidFill>
              </a:rPr>
              <a:t>klein </a:t>
            </a:r>
            <a:r>
              <a:rPr lang="nl-NL" b="1" dirty="0" smtClean="0">
                <a:solidFill>
                  <a:srgbClr val="006600"/>
                </a:solidFill>
              </a:rPr>
              <a:t>gestart, gewoonlijk </a:t>
            </a:r>
            <a:r>
              <a:rPr lang="nl-NL" b="1" dirty="0">
                <a:solidFill>
                  <a:srgbClr val="006600"/>
                </a:solidFill>
              </a:rPr>
              <a:t>op 1 bak </a:t>
            </a:r>
            <a:r>
              <a:rPr lang="nl-NL" b="1" dirty="0" smtClean="0">
                <a:solidFill>
                  <a:srgbClr val="006600"/>
                </a:solidFill>
              </a:rPr>
              <a:t>inwinteren. 	</a:t>
            </a:r>
            <a:r>
              <a:rPr lang="nl-NL" sz="2200" dirty="0" smtClean="0"/>
              <a:t>Hierbij </a:t>
            </a:r>
            <a:r>
              <a:rPr lang="nl-NL" sz="2200" dirty="0"/>
              <a:t>functioneert een mierenzuurbehandeling meestal goed, ook </a:t>
            </a:r>
            <a:r>
              <a:rPr lang="nl-NL" sz="2200" dirty="0" smtClean="0"/>
              <a:t>	wanner </a:t>
            </a:r>
            <a:r>
              <a:rPr lang="nl-NL" sz="2200" dirty="0"/>
              <a:t>het in september wat kouder is</a:t>
            </a:r>
            <a:r>
              <a:rPr lang="nl-NL" sz="2200" dirty="0" smtClean="0"/>
              <a:t>.</a:t>
            </a:r>
            <a:endParaRPr lang="nl-NL" sz="2200" dirty="0"/>
          </a:p>
        </p:txBody>
      </p:sp>
    </p:spTree>
    <p:extLst>
      <p:ext uri="{BB962C8B-B14F-4D97-AF65-F5344CB8AC3E}">
        <p14:creationId xmlns:p14="http://schemas.microsoft.com/office/powerpoint/2010/main" xmlns="" val="23437705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>
                <a:solidFill>
                  <a:srgbClr val="CC3300"/>
                </a:solidFill>
              </a:rPr>
              <a:t>Jong volk op weg naar productievolk</a:t>
            </a:r>
            <a:endParaRPr lang="nl-NL" dirty="0">
              <a:solidFill>
                <a:srgbClr val="CC33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997151"/>
          </a:xfrm>
        </p:spPr>
        <p:txBody>
          <a:bodyPr>
            <a:normAutofit fontScale="85000" lnSpcReduction="20000"/>
          </a:bodyPr>
          <a:lstStyle/>
          <a:p>
            <a:r>
              <a:rPr lang="nl-NL" sz="4700" b="1" dirty="0" smtClean="0">
                <a:solidFill>
                  <a:srgbClr val="15077F"/>
                </a:solidFill>
              </a:rPr>
              <a:t>Na invoeren</a:t>
            </a:r>
            <a:r>
              <a:rPr lang="nl-NL" sz="4700" dirty="0" smtClean="0">
                <a:solidFill>
                  <a:srgbClr val="15077F"/>
                </a:solidFill>
              </a:rPr>
              <a:t> :   </a:t>
            </a:r>
            <a:r>
              <a:rPr lang="nl-NL" sz="5200" b="1" dirty="0" smtClean="0">
                <a:solidFill>
                  <a:srgbClr val="FF0000"/>
                </a:solidFill>
              </a:rPr>
              <a:t>controleren op natuurlijke </a:t>
            </a:r>
            <a:r>
              <a:rPr lang="nl-NL" sz="5200" b="1" dirty="0" err="1" smtClean="0">
                <a:solidFill>
                  <a:srgbClr val="FF0000"/>
                </a:solidFill>
              </a:rPr>
              <a:t>mijtval</a:t>
            </a:r>
            <a:r>
              <a:rPr lang="nl-NL" sz="5200" dirty="0" smtClean="0"/>
              <a:t>. </a:t>
            </a:r>
            <a:r>
              <a:rPr lang="nl-NL" dirty="0" smtClean="0"/>
              <a:t>     </a:t>
            </a:r>
            <a:r>
              <a:rPr lang="nl-NL" sz="2400" dirty="0" smtClean="0"/>
              <a:t>Al vanaf een mijt per dag een mierenzuurbehandeling toepassen (min temp. 15 c.), zo dat de vanaf september (broed van) uitkomende winterbijen niet worden aangetast .</a:t>
            </a:r>
          </a:p>
          <a:p>
            <a:r>
              <a:rPr lang="nl-NL" sz="4700" b="1" dirty="0" smtClean="0">
                <a:solidFill>
                  <a:srgbClr val="15077F"/>
                </a:solidFill>
              </a:rPr>
              <a:t>Begin oktober </a:t>
            </a:r>
            <a:r>
              <a:rPr lang="nl-NL" sz="4700" dirty="0" smtClean="0">
                <a:solidFill>
                  <a:srgbClr val="15077F"/>
                </a:solidFill>
              </a:rPr>
              <a:t> </a:t>
            </a:r>
            <a:r>
              <a:rPr lang="nl-NL" sz="5200" b="1" dirty="0" smtClean="0">
                <a:solidFill>
                  <a:srgbClr val="FF0000"/>
                </a:solidFill>
              </a:rPr>
              <a:t>nu is het jonge volk op inwinteringssterkte.           </a:t>
            </a:r>
            <a:r>
              <a:rPr lang="nl-NL" sz="4700" b="1" dirty="0" smtClean="0">
                <a:solidFill>
                  <a:srgbClr val="FF0000"/>
                </a:solidFill>
              </a:rPr>
              <a:t>	     </a:t>
            </a:r>
            <a:r>
              <a:rPr lang="nl-NL" sz="2400" dirty="0" smtClean="0"/>
              <a:t>Wie al in juli of augustus het volk met organische zuren of etherische olie behandelt heeft nu een zwakke aflegger. </a:t>
            </a:r>
          </a:p>
          <a:p>
            <a:r>
              <a:rPr lang="nl-NL" sz="5200" b="1" dirty="0" smtClean="0">
                <a:solidFill>
                  <a:srgbClr val="15077F"/>
                </a:solidFill>
              </a:rPr>
              <a:t>Bij de eerste nachtvorst </a:t>
            </a:r>
            <a:r>
              <a:rPr lang="nl-NL" sz="4700" b="1" dirty="0" smtClean="0">
                <a:solidFill>
                  <a:srgbClr val="15077F"/>
                </a:solidFill>
              </a:rPr>
              <a:t>moeten </a:t>
            </a:r>
            <a:r>
              <a:rPr lang="nl-NL" sz="4700" b="1" dirty="0" smtClean="0">
                <a:solidFill>
                  <a:srgbClr val="FF0000"/>
                </a:solidFill>
              </a:rPr>
              <a:t>tenminste 5 straten </a:t>
            </a:r>
            <a:r>
              <a:rPr lang="nl-NL" sz="4700" b="1" dirty="0" smtClean="0">
                <a:solidFill>
                  <a:srgbClr val="15077F"/>
                </a:solidFill>
              </a:rPr>
              <a:t>tussen de raten goed bezet zijn.</a:t>
            </a:r>
            <a:endParaRPr lang="nl-NL" sz="4700" b="1" dirty="0">
              <a:solidFill>
                <a:srgbClr val="1507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68577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>
                <a:solidFill>
                  <a:srgbClr val="CC3300"/>
                </a:solidFill>
              </a:rPr>
              <a:t>Recente ontwikkelingen.</a:t>
            </a:r>
            <a:endParaRPr lang="nl-NL" dirty="0">
              <a:solidFill>
                <a:srgbClr val="CC33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83568" y="1124744"/>
            <a:ext cx="8229600" cy="5400600"/>
          </a:xfrm>
        </p:spPr>
        <p:txBody>
          <a:bodyPr>
            <a:normAutofit fontScale="85000" lnSpcReduction="20000"/>
          </a:bodyPr>
          <a:lstStyle/>
          <a:p>
            <a:r>
              <a:rPr lang="nl-NL" sz="4200" b="1" dirty="0" smtClean="0">
                <a:solidFill>
                  <a:srgbClr val="15077F"/>
                </a:solidFill>
              </a:rPr>
              <a:t>In Nederland en het Duitse grensgebied staan we voor een uitdaging de leergierige nieuwe imker op te vangen,   </a:t>
            </a:r>
            <a:r>
              <a:rPr lang="nl-NL" sz="2200" dirty="0" smtClean="0">
                <a:solidFill>
                  <a:srgbClr val="15077F"/>
                </a:solidFill>
              </a:rPr>
              <a:t>te begeleiden op de eerste imkerschreden, individueel en in </a:t>
            </a:r>
            <a:r>
              <a:rPr lang="nl-NL" sz="2200" dirty="0" smtClean="0"/>
              <a:t>verenigingsverband.</a:t>
            </a:r>
          </a:p>
          <a:p>
            <a:r>
              <a:rPr lang="nl-NL" sz="4300" b="1" dirty="0" smtClean="0">
                <a:solidFill>
                  <a:srgbClr val="FF0000"/>
                </a:solidFill>
              </a:rPr>
              <a:t>Er dreigt een generatiekloof bij het doorgeven van kennis en ervaring </a:t>
            </a:r>
            <a:r>
              <a:rPr lang="nl-NL" sz="2400" dirty="0" smtClean="0"/>
              <a:t>(mate van kennis, openstaan voor andere instelling en andere = meerdere doelen)</a:t>
            </a:r>
          </a:p>
          <a:p>
            <a:r>
              <a:rPr lang="nl-NL" sz="4700" b="1" dirty="0" smtClean="0">
                <a:solidFill>
                  <a:srgbClr val="FF0000"/>
                </a:solidFill>
              </a:rPr>
              <a:t>Bijenhouders met verschillende benaderingen en doelen bijenhouden moeten zich thuis voelen in de koepelvereniging NBV.</a:t>
            </a:r>
          </a:p>
        </p:txBody>
      </p:sp>
    </p:spTree>
    <p:extLst>
      <p:ext uri="{BB962C8B-B14F-4D97-AF65-F5344CB8AC3E}">
        <p14:creationId xmlns:p14="http://schemas.microsoft.com/office/powerpoint/2010/main" xmlns="" val="42595914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CC3300"/>
                </a:solidFill>
              </a:rPr>
              <a:t>Scholing:  basis- en vervolgcursus</a:t>
            </a:r>
            <a:endParaRPr lang="nl-NL" dirty="0">
              <a:solidFill>
                <a:srgbClr val="CC33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39552" y="1196752"/>
            <a:ext cx="8424936" cy="5400600"/>
          </a:xfrm>
        </p:spPr>
        <p:txBody>
          <a:bodyPr>
            <a:normAutofit fontScale="40000" lnSpcReduction="20000"/>
          </a:bodyPr>
          <a:lstStyle/>
          <a:p>
            <a:r>
              <a:rPr lang="nl-NL" sz="14400" b="1" dirty="0" smtClean="0">
                <a:solidFill>
                  <a:srgbClr val="15077F"/>
                </a:solidFill>
              </a:rPr>
              <a:t>Basiscursus</a:t>
            </a:r>
            <a:r>
              <a:rPr lang="nl-NL" sz="14400" b="1" dirty="0" smtClean="0">
                <a:solidFill>
                  <a:srgbClr val="FF0000"/>
                </a:solidFill>
              </a:rPr>
              <a:t>  </a:t>
            </a:r>
            <a:r>
              <a:rPr lang="nl-NL" sz="9000" b="1" dirty="0" smtClean="0">
                <a:solidFill>
                  <a:srgbClr val="FF0000"/>
                </a:solidFill>
              </a:rPr>
              <a:t>Praktijklessen basiscursussen gespreid over de regio aanbieden in Noord en Oost Nederland</a:t>
            </a:r>
          </a:p>
          <a:p>
            <a:r>
              <a:rPr lang="nl-NL" sz="9000" b="1" dirty="0" smtClean="0">
                <a:solidFill>
                  <a:srgbClr val="FF0000"/>
                </a:solidFill>
              </a:rPr>
              <a:t>Scholing niet te realiseren zonder hulp assistenten / ervaren imkers.</a:t>
            </a:r>
          </a:p>
          <a:p>
            <a:r>
              <a:rPr lang="nl-NL" sz="9000" b="1" dirty="0" smtClean="0">
                <a:solidFill>
                  <a:srgbClr val="FF0000"/>
                </a:solidFill>
              </a:rPr>
              <a:t>Na basiscursus moet nieuwe imker een contactpersoon hebben voor hulpvragen.</a:t>
            </a:r>
          </a:p>
          <a:p>
            <a:r>
              <a:rPr lang="nl-NL" sz="9000" b="1" dirty="0" smtClean="0">
                <a:solidFill>
                  <a:srgbClr val="FF0000"/>
                </a:solidFill>
              </a:rPr>
              <a:t>De verenigingsavonden moeten ook een programma hebben voor nieuwelingen.</a:t>
            </a:r>
          </a:p>
          <a:p>
            <a:endParaRPr lang="nl-NL" b="1" dirty="0"/>
          </a:p>
          <a:p>
            <a:endParaRPr lang="nl-NL" b="1" dirty="0" smtClean="0"/>
          </a:p>
        </p:txBody>
      </p:sp>
    </p:spTree>
    <p:extLst>
      <p:ext uri="{BB962C8B-B14F-4D97-AF65-F5344CB8AC3E}">
        <p14:creationId xmlns:p14="http://schemas.microsoft.com/office/powerpoint/2010/main" xmlns="" val="10916024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CC3300"/>
                </a:solidFill>
              </a:rPr>
              <a:t>Scholing: basis en vervolg</a:t>
            </a:r>
            <a:endParaRPr lang="nl-NL" dirty="0">
              <a:solidFill>
                <a:srgbClr val="CC33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196753"/>
            <a:ext cx="8363272" cy="5112568"/>
          </a:xfrm>
        </p:spPr>
        <p:txBody>
          <a:bodyPr>
            <a:normAutofit lnSpcReduction="10000"/>
          </a:bodyPr>
          <a:lstStyle/>
          <a:p>
            <a:r>
              <a:rPr lang="nl-NL" sz="4000" b="1" dirty="0" smtClean="0">
                <a:solidFill>
                  <a:srgbClr val="FF0000"/>
                </a:solidFill>
              </a:rPr>
              <a:t>Met zo veel nieuwe imkers moet er aanbod zijn van meer dan één </a:t>
            </a:r>
            <a:r>
              <a:rPr lang="nl-NL" sz="4000" b="1" u="sng" dirty="0" smtClean="0">
                <a:solidFill>
                  <a:srgbClr val="FF0000"/>
                </a:solidFill>
              </a:rPr>
              <a:t>vervolgcursus</a:t>
            </a:r>
            <a:r>
              <a:rPr lang="nl-NL" sz="4000" b="1" dirty="0" smtClean="0">
                <a:solidFill>
                  <a:srgbClr val="FF0000"/>
                </a:solidFill>
              </a:rPr>
              <a:t> (nu alleen in Eelde)</a:t>
            </a:r>
          </a:p>
          <a:p>
            <a:r>
              <a:rPr lang="nl-NL" sz="3900" b="1" dirty="0" smtClean="0">
                <a:solidFill>
                  <a:srgbClr val="15077F"/>
                </a:solidFill>
              </a:rPr>
              <a:t>Meer verder opgeleide imkers / gediplomeerde leraren bijenteelt nodig voor Noord Nederland</a:t>
            </a:r>
          </a:p>
          <a:p>
            <a:r>
              <a:rPr lang="nl-NL" sz="3600" b="1" dirty="0" smtClean="0">
                <a:solidFill>
                  <a:srgbClr val="FF0000"/>
                </a:solidFill>
              </a:rPr>
              <a:t>Interesse voor een lerarencursus startend eind 2014?   </a:t>
            </a:r>
          </a:p>
          <a:p>
            <a:r>
              <a:rPr lang="nl-NL" b="1" dirty="0" smtClean="0">
                <a:solidFill>
                  <a:srgbClr val="FF0000"/>
                </a:solidFill>
              </a:rPr>
              <a:t>Meld je aan bij Jaap Smit</a:t>
            </a:r>
            <a:r>
              <a:rPr lang="nl-NL" sz="2000" b="1" dirty="0" smtClean="0"/>
              <a:t>    </a:t>
            </a:r>
            <a:r>
              <a:rPr lang="nl-NL" sz="2000" b="1" dirty="0" smtClean="0">
                <a:solidFill>
                  <a:srgbClr val="15077F"/>
                </a:solidFill>
              </a:rPr>
              <a:t>j.smit16@lijbrandt.nl</a:t>
            </a:r>
            <a:endParaRPr lang="nl-NL" b="1" dirty="0">
              <a:solidFill>
                <a:srgbClr val="1507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0804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16770248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>
                <a:solidFill>
                  <a:srgbClr val="CC3300"/>
                </a:solidFill>
              </a:rPr>
              <a:t>Vitale bijen: doel bijenhouden </a:t>
            </a:r>
            <a:endParaRPr lang="nl-NL" dirty="0">
              <a:solidFill>
                <a:srgbClr val="CC33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268761"/>
            <a:ext cx="8579296" cy="5112568"/>
          </a:xfrm>
        </p:spPr>
        <p:txBody>
          <a:bodyPr>
            <a:normAutofit/>
          </a:bodyPr>
          <a:lstStyle/>
          <a:p>
            <a:pPr lvl="1"/>
            <a:r>
              <a:rPr lang="nl-NL" b="1" dirty="0" smtClean="0"/>
              <a:t>0. </a:t>
            </a:r>
            <a:r>
              <a:rPr lang="nl-NL" sz="4000" b="1" dirty="0" smtClean="0">
                <a:solidFill>
                  <a:srgbClr val="006600"/>
                </a:solidFill>
              </a:rPr>
              <a:t>Bijen een onderdak geven, natuur steunen.</a:t>
            </a:r>
          </a:p>
          <a:p>
            <a:pPr lvl="1"/>
            <a:r>
              <a:rPr lang="nl-NL" sz="3200" b="1" dirty="0" smtClean="0"/>
              <a:t>1. </a:t>
            </a:r>
            <a:r>
              <a:rPr lang="nl-NL" sz="3200" b="1" dirty="0" smtClean="0">
                <a:solidFill>
                  <a:schemeClr val="accent6">
                    <a:lumMod val="50000"/>
                  </a:schemeClr>
                </a:solidFill>
              </a:rPr>
              <a:t>Verwacht dat vitale volken mij enige honing opleveren </a:t>
            </a:r>
            <a:r>
              <a:rPr lang="nl-NL" sz="2000" b="1" dirty="0" smtClean="0"/>
              <a:t>(surplus t.o.v. benodigde voorraad</a:t>
            </a:r>
            <a:r>
              <a:rPr lang="nl-NL" sz="2000" dirty="0" smtClean="0"/>
              <a:t>).</a:t>
            </a:r>
          </a:p>
          <a:p>
            <a:pPr lvl="1"/>
            <a:r>
              <a:rPr lang="nl-NL" sz="3200" b="1" dirty="0" smtClean="0"/>
              <a:t>2. </a:t>
            </a:r>
            <a:r>
              <a:rPr lang="nl-NL" sz="3200" b="1" dirty="0" smtClean="0">
                <a:solidFill>
                  <a:srgbClr val="FF0000"/>
                </a:solidFill>
              </a:rPr>
              <a:t>Een aardige honingoogst </a:t>
            </a:r>
            <a:r>
              <a:rPr lang="nl-NL" sz="3200" b="1" dirty="0" smtClean="0">
                <a:solidFill>
                  <a:srgbClr val="002060"/>
                </a:solidFill>
              </a:rPr>
              <a:t>met zwerm-verhinderende maatregelen </a:t>
            </a:r>
            <a:r>
              <a:rPr lang="nl-NL" sz="2000" dirty="0" smtClean="0"/>
              <a:t>(reizen /bestuiven past daarbij)</a:t>
            </a:r>
          </a:p>
          <a:p>
            <a:pPr lvl="1"/>
            <a:r>
              <a:rPr lang="nl-NL" sz="3200" b="1" dirty="0" smtClean="0"/>
              <a:t>3. </a:t>
            </a:r>
            <a:r>
              <a:rPr lang="nl-NL" sz="3200" b="1" dirty="0" smtClean="0">
                <a:solidFill>
                  <a:srgbClr val="FF0000"/>
                </a:solidFill>
              </a:rPr>
              <a:t>Een maximale honingopbrengst verkrijgen </a:t>
            </a:r>
            <a:r>
              <a:rPr lang="nl-NL" sz="3200" b="1" dirty="0" smtClean="0">
                <a:solidFill>
                  <a:srgbClr val="002060"/>
                </a:solidFill>
              </a:rPr>
              <a:t>door sturing en reizen.</a:t>
            </a:r>
          </a:p>
          <a:p>
            <a:pPr marL="0" indent="0">
              <a:buNone/>
            </a:pP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xmlns="" val="655943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>
                <a:solidFill>
                  <a:srgbClr val="CC3300"/>
                </a:solidFill>
              </a:rPr>
              <a:t>Grensoverschrijdende contacten en scholin</a:t>
            </a:r>
            <a:r>
              <a:rPr lang="nl-NL" dirty="0" smtClean="0"/>
              <a:t>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12777"/>
            <a:ext cx="8435280" cy="4752528"/>
          </a:xfrm>
        </p:spPr>
        <p:txBody>
          <a:bodyPr>
            <a:normAutofit fontScale="92500" lnSpcReduction="20000"/>
          </a:bodyPr>
          <a:lstStyle/>
          <a:p>
            <a:r>
              <a:rPr lang="nl-NL" b="1" dirty="0" smtClean="0">
                <a:solidFill>
                  <a:srgbClr val="C00000"/>
                </a:solidFill>
              </a:rPr>
              <a:t>In </a:t>
            </a:r>
            <a:r>
              <a:rPr lang="nl-NL" b="1" dirty="0" err="1" smtClean="0">
                <a:solidFill>
                  <a:srgbClr val="C00000"/>
                </a:solidFill>
              </a:rPr>
              <a:t>Nordhorn</a:t>
            </a:r>
            <a:r>
              <a:rPr lang="nl-NL" b="1" dirty="0" smtClean="0">
                <a:solidFill>
                  <a:srgbClr val="C00000"/>
                </a:solidFill>
              </a:rPr>
              <a:t> (D) volgen geregeld Nederlanders de basiscursus</a:t>
            </a:r>
            <a:r>
              <a:rPr lang="nl-NL" b="1" dirty="0" smtClean="0"/>
              <a:t>.</a:t>
            </a:r>
          </a:p>
          <a:p>
            <a:r>
              <a:rPr lang="nl-NL" sz="3300" dirty="0" smtClean="0">
                <a:solidFill>
                  <a:srgbClr val="C00000"/>
                </a:solidFill>
              </a:rPr>
              <a:t>In </a:t>
            </a:r>
            <a:r>
              <a:rPr lang="nl-NL" sz="3300" dirty="0" err="1" smtClean="0">
                <a:solidFill>
                  <a:srgbClr val="C00000"/>
                </a:solidFill>
              </a:rPr>
              <a:t>Wesuwe</a:t>
            </a:r>
            <a:r>
              <a:rPr lang="nl-NL" sz="3300" dirty="0" smtClean="0">
                <a:solidFill>
                  <a:srgbClr val="C00000"/>
                </a:solidFill>
              </a:rPr>
              <a:t>  (Haren – </a:t>
            </a:r>
            <a:r>
              <a:rPr lang="nl-NL" sz="3300" dirty="0" err="1" smtClean="0">
                <a:solidFill>
                  <a:srgbClr val="C00000"/>
                </a:solidFill>
              </a:rPr>
              <a:t>Ems</a:t>
            </a:r>
            <a:r>
              <a:rPr lang="nl-NL" sz="3300" dirty="0" smtClean="0">
                <a:solidFill>
                  <a:srgbClr val="C00000"/>
                </a:solidFill>
              </a:rPr>
              <a:t>) </a:t>
            </a:r>
            <a:r>
              <a:rPr lang="nl-NL" sz="3300" b="1" dirty="0" smtClean="0">
                <a:solidFill>
                  <a:srgbClr val="C00000"/>
                </a:solidFill>
              </a:rPr>
              <a:t>O</a:t>
            </a:r>
            <a:r>
              <a:rPr lang="nl-NL" b="1" dirty="0" smtClean="0">
                <a:solidFill>
                  <a:srgbClr val="C00000"/>
                </a:solidFill>
              </a:rPr>
              <a:t>ntwikkeling </a:t>
            </a:r>
            <a:r>
              <a:rPr lang="nl-NL" b="1" dirty="0" err="1" smtClean="0">
                <a:solidFill>
                  <a:srgbClr val="C00000"/>
                </a:solidFill>
              </a:rPr>
              <a:t>Deutsch-Niederländisches</a:t>
            </a:r>
            <a:r>
              <a:rPr lang="nl-NL" b="1" dirty="0" smtClean="0">
                <a:solidFill>
                  <a:srgbClr val="C00000"/>
                </a:solidFill>
              </a:rPr>
              <a:t> </a:t>
            </a:r>
            <a:r>
              <a:rPr lang="nl-NL" b="1" dirty="0" err="1" smtClean="0">
                <a:solidFill>
                  <a:srgbClr val="C00000"/>
                </a:solidFill>
              </a:rPr>
              <a:t>Bienenzentrum</a:t>
            </a:r>
            <a:r>
              <a:rPr lang="nl-NL" b="1" dirty="0" smtClean="0">
                <a:solidFill>
                  <a:srgbClr val="C00000"/>
                </a:solidFill>
              </a:rPr>
              <a:t>.</a:t>
            </a:r>
            <a:r>
              <a:rPr lang="nl-NL" b="1" dirty="0" smtClean="0"/>
              <a:t> </a:t>
            </a:r>
            <a:r>
              <a:rPr lang="nl-NL" sz="2400" dirty="0" smtClean="0">
                <a:solidFill>
                  <a:srgbClr val="15077F"/>
                </a:solidFill>
              </a:rPr>
              <a:t>“</a:t>
            </a:r>
            <a:r>
              <a:rPr lang="nl-NL" sz="2400" dirty="0" err="1" smtClean="0">
                <a:solidFill>
                  <a:srgbClr val="15077F"/>
                </a:solidFill>
              </a:rPr>
              <a:t>Bienen</a:t>
            </a:r>
            <a:r>
              <a:rPr lang="nl-NL" sz="2400" dirty="0" smtClean="0">
                <a:solidFill>
                  <a:srgbClr val="15077F"/>
                </a:solidFill>
              </a:rPr>
              <a:t> kennen </a:t>
            </a:r>
            <a:r>
              <a:rPr lang="nl-NL" sz="2400" dirty="0" err="1" smtClean="0">
                <a:solidFill>
                  <a:srgbClr val="15077F"/>
                </a:solidFill>
              </a:rPr>
              <a:t>keine</a:t>
            </a:r>
            <a:r>
              <a:rPr lang="nl-NL" sz="2400" dirty="0" smtClean="0">
                <a:solidFill>
                  <a:srgbClr val="15077F"/>
                </a:solidFill>
              </a:rPr>
              <a:t> Grenzen”.</a:t>
            </a:r>
            <a:r>
              <a:rPr lang="nl-NL" sz="2400" dirty="0" smtClean="0"/>
              <a:t> Vanuit </a:t>
            </a:r>
            <a:r>
              <a:rPr lang="nl-NL" sz="2400" dirty="0" err="1" smtClean="0"/>
              <a:t>NoN</a:t>
            </a:r>
            <a:r>
              <a:rPr lang="nl-NL" sz="2400" dirty="0" smtClean="0"/>
              <a:t>-Bijeen wordt er bijgedragen aan de ontwikkeling.</a:t>
            </a:r>
          </a:p>
          <a:p>
            <a:r>
              <a:rPr lang="nl-NL" b="1" dirty="0" smtClean="0">
                <a:solidFill>
                  <a:srgbClr val="C00000"/>
                </a:solidFill>
              </a:rPr>
              <a:t>In 2014 aldaar aanbod van serieuze cursus koninginnenteelt, ook voor Nederlandse imkers</a:t>
            </a:r>
            <a:r>
              <a:rPr lang="nl-NL" dirty="0" smtClean="0">
                <a:solidFill>
                  <a:srgbClr val="C00000"/>
                </a:solidFill>
              </a:rPr>
              <a:t>. </a:t>
            </a:r>
            <a:r>
              <a:rPr lang="nl-NL" sz="2400" dirty="0" smtClean="0"/>
              <a:t>Nieuw kader is nodig, deelname aanbevolen.  </a:t>
            </a:r>
          </a:p>
          <a:p>
            <a:r>
              <a:rPr lang="nl-NL" b="1" dirty="0" smtClean="0">
                <a:solidFill>
                  <a:srgbClr val="C00000"/>
                </a:solidFill>
              </a:rPr>
              <a:t>Info bij voortrekker Bijeninformatiecentrum: collega-imker Hermann </a:t>
            </a:r>
            <a:r>
              <a:rPr lang="nl-NL" b="1" dirty="0" err="1" smtClean="0">
                <a:solidFill>
                  <a:srgbClr val="C00000"/>
                </a:solidFill>
              </a:rPr>
              <a:t>Hüsers</a:t>
            </a:r>
            <a:r>
              <a:rPr lang="nl-NL" b="1" dirty="0" smtClean="0">
                <a:solidFill>
                  <a:srgbClr val="C00000"/>
                </a:solidFill>
              </a:rPr>
              <a:t>, </a:t>
            </a:r>
            <a:r>
              <a:rPr lang="nl-NL" sz="2400" dirty="0" smtClean="0"/>
              <a:t>vandaag aanwezig als vertegenwoordiger van de Duitse leden van de Nederlands-Duitse / </a:t>
            </a:r>
            <a:r>
              <a:rPr lang="nl-NL" sz="2400" dirty="0" err="1" smtClean="0"/>
              <a:t>Deutsch-Niederländischen</a:t>
            </a:r>
            <a:r>
              <a:rPr lang="nl-NL" sz="2400" dirty="0" smtClean="0"/>
              <a:t> Imkerkring</a:t>
            </a:r>
            <a:r>
              <a:rPr lang="nl-NL" dirty="0" smtClean="0"/>
              <a:t>.  </a:t>
            </a:r>
            <a:r>
              <a:rPr lang="nl-NL" dirty="0" smtClean="0">
                <a:hlinkClick r:id="rId2"/>
              </a:rPr>
              <a:t>huesers@Haren.de</a:t>
            </a:r>
            <a:r>
              <a:rPr lang="nl-NL" dirty="0" smtClean="0"/>
              <a:t>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xmlns="" val="31365961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CC3300"/>
                </a:solidFill>
              </a:rPr>
              <a:t>Basis voor bijenteelt-info centrum</a:t>
            </a:r>
            <a:endParaRPr lang="nl-NL" dirty="0">
              <a:solidFill>
                <a:srgbClr val="CC33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426886545"/>
              </p:ext>
            </p:extLst>
          </p:nvPr>
        </p:nvGraphicFramePr>
        <p:xfrm>
          <a:off x="611560" y="1188345"/>
          <a:ext cx="8020050" cy="5667375"/>
        </p:xfrm>
        <a:graphic>
          <a:graphicData uri="http://schemas.openxmlformats.org/presentationml/2006/ole">
            <p:oleObj spid="_x0000_s52226" name="Acrobat Document" r:id="rId3" imgW="10695600" imgH="7558200" progId="AcroExch.Document.7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14024891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nl-NL" dirty="0" err="1" smtClean="0">
                <a:solidFill>
                  <a:srgbClr val="CC3300"/>
                </a:solidFill>
              </a:rPr>
              <a:t>Deutsch-Niederländisches</a:t>
            </a:r>
            <a:r>
              <a:rPr lang="nl-NL" dirty="0" smtClean="0">
                <a:solidFill>
                  <a:srgbClr val="CC3300"/>
                </a:solidFill>
              </a:rPr>
              <a:t> </a:t>
            </a:r>
            <a:r>
              <a:rPr lang="nl-NL" dirty="0" err="1" smtClean="0">
                <a:solidFill>
                  <a:srgbClr val="CC3300"/>
                </a:solidFill>
              </a:rPr>
              <a:t>Bienenzentrum</a:t>
            </a:r>
            <a:endParaRPr lang="nl-NL" dirty="0">
              <a:solidFill>
                <a:srgbClr val="CC33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endParaRPr lang="nl-NL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790633565"/>
              </p:ext>
            </p:extLst>
          </p:nvPr>
        </p:nvGraphicFramePr>
        <p:xfrm>
          <a:off x="1547664" y="1628800"/>
          <a:ext cx="5748338" cy="4064000"/>
        </p:xfrm>
        <a:graphic>
          <a:graphicData uri="http://schemas.openxmlformats.org/presentationml/2006/ole">
            <p:oleObj spid="_x0000_s53250" name="Acrobat Document" r:id="rId4" imgW="15129000" imgH="10695960" progId="AcroExch.Document.7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33575482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3600" dirty="0" err="1" smtClean="0">
                <a:solidFill>
                  <a:srgbClr val="CC3300"/>
                </a:solidFill>
              </a:rPr>
              <a:t>Deutsch-Niederländisches</a:t>
            </a:r>
            <a:r>
              <a:rPr lang="nl-NL" sz="3600" dirty="0" smtClean="0">
                <a:solidFill>
                  <a:srgbClr val="CC3300"/>
                </a:solidFill>
              </a:rPr>
              <a:t> </a:t>
            </a:r>
            <a:r>
              <a:rPr lang="nl-NL" sz="3600" dirty="0" err="1" smtClean="0">
                <a:solidFill>
                  <a:srgbClr val="CC3300"/>
                </a:solidFill>
              </a:rPr>
              <a:t>Bienenzentrum</a:t>
            </a:r>
            <a:r>
              <a:rPr lang="nl-NL" sz="3600" dirty="0" smtClean="0">
                <a:solidFill>
                  <a:srgbClr val="CC3300"/>
                </a:solidFill>
              </a:rPr>
              <a:t> oprichting supportersvereniging</a:t>
            </a:r>
            <a:endParaRPr lang="nl-NL" sz="3600" dirty="0">
              <a:solidFill>
                <a:srgbClr val="CC3300"/>
              </a:solidFill>
            </a:endParaRP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xmlns="" val="419595593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CC3300"/>
                </a:solidFill>
              </a:rPr>
              <a:t>Tot slot:</a:t>
            </a:r>
            <a:endParaRPr lang="nl-NL" dirty="0">
              <a:solidFill>
                <a:srgbClr val="CC33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112567"/>
          </a:xfrm>
        </p:spPr>
        <p:txBody>
          <a:bodyPr>
            <a:normAutofit fontScale="77500" lnSpcReduction="20000"/>
          </a:bodyPr>
          <a:lstStyle/>
          <a:p>
            <a:r>
              <a:rPr lang="nl-NL" b="1" dirty="0" smtClean="0">
                <a:solidFill>
                  <a:srgbClr val="15077F"/>
                </a:solidFill>
              </a:rPr>
              <a:t>Probeer in de pauze afspraken te maken om ervaringen op te doen met kleine broedaflegger, of spreek dat later af. </a:t>
            </a:r>
            <a:r>
              <a:rPr lang="nl-NL" b="1" dirty="0" smtClean="0">
                <a:solidFill>
                  <a:srgbClr val="006600"/>
                </a:solidFill>
              </a:rPr>
              <a:t>Geef bij voorkeur per mail aan het eind van de zomer de resultaten door, voor rapportage op de studiedag 2014. ( </a:t>
            </a:r>
            <a:r>
              <a:rPr lang="nl-NL" b="1" dirty="0" smtClean="0">
                <a:solidFill>
                  <a:srgbClr val="006600"/>
                </a:solidFill>
                <a:hlinkClick r:id="rId2"/>
              </a:rPr>
              <a:t>wm.joosten@gmail.com</a:t>
            </a:r>
            <a:r>
              <a:rPr lang="nl-NL" b="1" dirty="0" smtClean="0">
                <a:solidFill>
                  <a:srgbClr val="006600"/>
                </a:solidFill>
              </a:rPr>
              <a:t> )</a:t>
            </a:r>
          </a:p>
          <a:p>
            <a:r>
              <a:rPr lang="nl-NL" b="1" dirty="0" smtClean="0">
                <a:solidFill>
                  <a:srgbClr val="15077F"/>
                </a:solidFill>
              </a:rPr>
              <a:t>Maak een keuze voor een van de middag-presentaties</a:t>
            </a:r>
          </a:p>
          <a:p>
            <a:r>
              <a:rPr lang="nl-NL" b="1" dirty="0" smtClean="0">
                <a:solidFill>
                  <a:srgbClr val="006600"/>
                </a:solidFill>
              </a:rPr>
              <a:t>Info over cursussen in de pauze bij Michel Snoek, </a:t>
            </a:r>
            <a:r>
              <a:rPr lang="nl-NL" b="1" dirty="0" err="1" smtClean="0">
                <a:solidFill>
                  <a:srgbClr val="006600"/>
                </a:solidFill>
              </a:rPr>
              <a:t>Eiso</a:t>
            </a:r>
            <a:r>
              <a:rPr lang="nl-NL" b="1" dirty="0" smtClean="0">
                <a:solidFill>
                  <a:srgbClr val="006600"/>
                </a:solidFill>
              </a:rPr>
              <a:t> </a:t>
            </a:r>
            <a:r>
              <a:rPr lang="nl-NL" b="1" dirty="0" err="1" smtClean="0">
                <a:solidFill>
                  <a:srgbClr val="006600"/>
                </a:solidFill>
              </a:rPr>
              <a:t>Eizinga</a:t>
            </a:r>
            <a:r>
              <a:rPr lang="nl-NL" b="1" dirty="0" smtClean="0">
                <a:solidFill>
                  <a:srgbClr val="006600"/>
                </a:solidFill>
              </a:rPr>
              <a:t> en Jaap Smit  (zie adressen NBV site – cursussen)</a:t>
            </a:r>
          </a:p>
          <a:p>
            <a:r>
              <a:rPr lang="nl-NL" sz="4200" b="1" dirty="0" smtClean="0">
                <a:solidFill>
                  <a:srgbClr val="FF0000"/>
                </a:solidFill>
              </a:rPr>
              <a:t>Beantwoord voor je zelf de vraag: Wat kan de NBV voor mij doen en wat kan ik voor de NBV doen?</a:t>
            </a:r>
          </a:p>
          <a:p>
            <a:r>
              <a:rPr lang="nl-NL" sz="3800" b="1" dirty="0" smtClean="0">
                <a:solidFill>
                  <a:srgbClr val="15077F"/>
                </a:solidFill>
              </a:rPr>
              <a:t>Houd plezier in het bijenhouden!!!!   </a:t>
            </a:r>
            <a:r>
              <a:rPr lang="nl-NL" sz="2400" b="1" dirty="0" smtClean="0"/>
              <a:t>Jaap Smit</a:t>
            </a:r>
            <a:endParaRPr lang="nl-NL" sz="2400" b="1" dirty="0"/>
          </a:p>
        </p:txBody>
      </p:sp>
    </p:spTree>
    <p:extLst>
      <p:ext uri="{BB962C8B-B14F-4D97-AF65-F5344CB8AC3E}">
        <p14:creationId xmlns:p14="http://schemas.microsoft.com/office/powerpoint/2010/main" xmlns="" val="31649479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170" name="Picture 2" descr="C:\Jaap\PICT4808  Dadantkaste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029450" y="-3803650"/>
            <a:ext cx="19507200" cy="146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083176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>
                <a:solidFill>
                  <a:srgbClr val="CC3300"/>
                </a:solidFill>
              </a:rPr>
              <a:t>Vitale bijen: doel bijenhouden</a:t>
            </a:r>
            <a:endParaRPr lang="nl-NL" dirty="0">
              <a:solidFill>
                <a:srgbClr val="CC33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b="1" u="sng" dirty="0" smtClean="0"/>
              <a:t>Doelen 2.</a:t>
            </a:r>
          </a:p>
          <a:p>
            <a:r>
              <a:rPr lang="nl-NL" b="1" dirty="0" smtClean="0"/>
              <a:t>4</a:t>
            </a:r>
            <a:r>
              <a:rPr lang="nl-NL" b="1" dirty="0" smtClean="0">
                <a:solidFill>
                  <a:srgbClr val="FF0000"/>
                </a:solidFill>
              </a:rPr>
              <a:t>. </a:t>
            </a:r>
            <a:r>
              <a:rPr lang="nl-NL" sz="4000" b="1" dirty="0">
                <a:solidFill>
                  <a:srgbClr val="FF0000"/>
                </a:solidFill>
              </a:rPr>
              <a:t>Sterk richten op koninginnenteelt voor mij zelf en / of anderen. </a:t>
            </a:r>
          </a:p>
          <a:p>
            <a:pPr lvl="1"/>
            <a:r>
              <a:rPr lang="nl-NL" sz="2000" dirty="0"/>
              <a:t> Alleen vitale volken tonen duidelijk hun eigenschappen. </a:t>
            </a:r>
            <a:r>
              <a:rPr lang="nl-NL" sz="2000" dirty="0" smtClean="0"/>
              <a:t> </a:t>
            </a:r>
          </a:p>
          <a:p>
            <a:r>
              <a:rPr lang="nl-NL" b="1" dirty="0" smtClean="0"/>
              <a:t>5. </a:t>
            </a:r>
            <a:r>
              <a:rPr lang="nl-NL" sz="4000" b="1" dirty="0">
                <a:solidFill>
                  <a:schemeClr val="accent6">
                    <a:lumMod val="75000"/>
                  </a:schemeClr>
                </a:solidFill>
              </a:rPr>
              <a:t>Grootschalige inzet voor bestuiving en / of honingwinning</a:t>
            </a:r>
          </a:p>
        </p:txBody>
      </p:sp>
    </p:spTree>
    <p:extLst>
      <p:ext uri="{BB962C8B-B14F-4D97-AF65-F5344CB8AC3E}">
        <p14:creationId xmlns:p14="http://schemas.microsoft.com/office/powerpoint/2010/main" xmlns="" val="9257470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xmlns="" val="41266174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>
                <a:solidFill>
                  <a:srgbClr val="CC3300"/>
                </a:solidFill>
              </a:rPr>
              <a:t>Vitale bijen: doel bijenhouden</a:t>
            </a:r>
            <a:endParaRPr lang="nl-NL" dirty="0">
              <a:solidFill>
                <a:srgbClr val="CC33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39552" y="1628800"/>
            <a:ext cx="8229600" cy="4525963"/>
          </a:xfrm>
        </p:spPr>
        <p:txBody>
          <a:bodyPr>
            <a:normAutofit/>
          </a:bodyPr>
          <a:lstStyle/>
          <a:p>
            <a:r>
              <a:rPr lang="nl-NL" sz="2000" b="1" dirty="0" smtClean="0"/>
              <a:t>Samengevat:</a:t>
            </a:r>
          </a:p>
          <a:p>
            <a:r>
              <a:rPr lang="nl-NL" sz="4000" b="1" dirty="0" smtClean="0">
                <a:solidFill>
                  <a:srgbClr val="FF0000"/>
                </a:solidFill>
              </a:rPr>
              <a:t>Doel hedendaagse </a:t>
            </a:r>
            <a:r>
              <a:rPr lang="nl-NL" sz="4000" b="1" dirty="0" err="1" smtClean="0">
                <a:solidFill>
                  <a:srgbClr val="FF0000"/>
                </a:solidFill>
              </a:rPr>
              <a:t>bijenhouderij</a:t>
            </a:r>
            <a:r>
              <a:rPr lang="nl-NL" sz="4000" b="1" dirty="0" smtClean="0">
                <a:solidFill>
                  <a:srgbClr val="FF0000"/>
                </a:solidFill>
              </a:rPr>
              <a:t>   evenals vroeger dus heel verschillend.</a:t>
            </a:r>
          </a:p>
          <a:p>
            <a:r>
              <a:rPr lang="nl-NL" sz="4000" b="1" dirty="0" smtClean="0">
                <a:solidFill>
                  <a:srgbClr val="006600"/>
                </a:solidFill>
              </a:rPr>
              <a:t>Voor relatief meer imkers is bijenhouden op zich belangrijker dan </a:t>
            </a:r>
            <a:r>
              <a:rPr lang="nl-NL" sz="4000" b="1" u="sng" dirty="0" smtClean="0">
                <a:solidFill>
                  <a:srgbClr val="006600"/>
                </a:solidFill>
              </a:rPr>
              <a:t>veel</a:t>
            </a:r>
            <a:r>
              <a:rPr lang="nl-NL" sz="4000" b="1" dirty="0" smtClean="0">
                <a:solidFill>
                  <a:srgbClr val="006600"/>
                </a:solidFill>
              </a:rPr>
              <a:t> honing oogsten.</a:t>
            </a:r>
          </a:p>
        </p:txBody>
      </p:sp>
    </p:spTree>
    <p:extLst>
      <p:ext uri="{BB962C8B-B14F-4D97-AF65-F5344CB8AC3E}">
        <p14:creationId xmlns:p14="http://schemas.microsoft.com/office/powerpoint/2010/main" xmlns="" val="2903226621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1078</TotalTime>
  <Words>1873</Words>
  <Application>Microsoft Office PowerPoint</Application>
  <PresentationFormat>Diavoorstelling (4:3)</PresentationFormat>
  <Paragraphs>243</Paragraphs>
  <Slides>54</Slides>
  <Notes>5</Notes>
  <HiddenSlides>0</HiddenSlides>
  <MMClips>0</MMClips>
  <ScaleCrop>false</ScaleCrop>
  <HeadingPairs>
    <vt:vector size="6" baseType="variant"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54</vt:i4>
      </vt:variant>
    </vt:vector>
  </HeadingPairs>
  <TitlesOfParts>
    <vt:vector size="56" baseType="lpstr">
      <vt:lpstr>Kantoorthema</vt:lpstr>
      <vt:lpstr>Acrobat Document</vt:lpstr>
      <vt:lpstr>Vitale bij ….</vt:lpstr>
      <vt:lpstr>Vitale bijen / volken</vt:lpstr>
      <vt:lpstr>Vitale bijen /volken</vt:lpstr>
      <vt:lpstr>Dia 4</vt:lpstr>
      <vt:lpstr>Vitale bijen: doel bijenhouden </vt:lpstr>
      <vt:lpstr>Dia 6</vt:lpstr>
      <vt:lpstr>Vitale bijen: doel bijenhouden</vt:lpstr>
      <vt:lpstr>Dia 8</vt:lpstr>
      <vt:lpstr>Vitale bijen: doel bijenhouden</vt:lpstr>
      <vt:lpstr>Dia 10</vt:lpstr>
      <vt:lpstr>Vitale bijen:  ontwikkeling in benadering bijenhouden</vt:lpstr>
      <vt:lpstr>Dia 12</vt:lpstr>
      <vt:lpstr>Vitale bijen: inzicht,kennis en kunde</vt:lpstr>
      <vt:lpstr>Vitale bijen:  4 invloeden</vt:lpstr>
      <vt:lpstr>Vitale bijen: parasieten en pathogenen</vt:lpstr>
      <vt:lpstr>Vitale bijen: eigen weerstand</vt:lpstr>
      <vt:lpstr>Dia 17</vt:lpstr>
      <vt:lpstr>Vitale bijen: rol imker</vt:lpstr>
      <vt:lpstr>Vitale bijen: rol imker</vt:lpstr>
      <vt:lpstr>Info bijengezondheid.</vt:lpstr>
      <vt:lpstr>Dia 21</vt:lpstr>
      <vt:lpstr>Dia 22</vt:lpstr>
      <vt:lpstr>Vitale volken in de praktijk. Middag-presentaties   met actie van deelnemers door vragen en discussie.</vt:lpstr>
      <vt:lpstr>Vitale volken: opbouw in voorjaar</vt:lpstr>
      <vt:lpstr>Dia 25</vt:lpstr>
      <vt:lpstr>Vitale volken: opbouwen in het voorjaar </vt:lpstr>
      <vt:lpstr>Nieuwe volken opbouwen</vt:lpstr>
      <vt:lpstr>Nieuw volk opbouwen: natuurzwerm</vt:lpstr>
      <vt:lpstr>Dia 29</vt:lpstr>
      <vt:lpstr>Nieuw volk opbouwen: Koninginneaflegger</vt:lpstr>
      <vt:lpstr>Nieuw volk opbouwen: Broedaflegger</vt:lpstr>
      <vt:lpstr>Nieuw volk opbouwen: Broedaflegger</vt:lpstr>
      <vt:lpstr>Nieuw volk opbouwen: Broedaflegger</vt:lpstr>
      <vt:lpstr>Nieuw volk opbouwen: volk splitsen</vt:lpstr>
      <vt:lpstr>Nieuw volk opbouwen: volk splitsen</vt:lpstr>
      <vt:lpstr>Vitale volken: wintervolken</vt:lpstr>
      <vt:lpstr>Samen ervaring opdoen met opbouw nieuw volk door vroege broedaflegger</vt:lpstr>
      <vt:lpstr>  Ned. vertaling wacht op werk drukker</vt:lpstr>
      <vt:lpstr>Dia 39</vt:lpstr>
      <vt:lpstr>Jong volk op weg naar productievolk</vt:lpstr>
      <vt:lpstr>Jong volk op weg naar productievolk</vt:lpstr>
      <vt:lpstr>Jong volk op weg naar productievolk</vt:lpstr>
      <vt:lpstr>Jong volk op weg naar productievolk</vt:lpstr>
      <vt:lpstr>Jong volk op weg naar productievolk</vt:lpstr>
      <vt:lpstr>Jong volk op weg naar productievolk</vt:lpstr>
      <vt:lpstr>Recente ontwikkelingen.</vt:lpstr>
      <vt:lpstr>Scholing:  basis- en vervolgcursus</vt:lpstr>
      <vt:lpstr>Scholing: basis en vervolg</vt:lpstr>
      <vt:lpstr>Dia 49</vt:lpstr>
      <vt:lpstr>Grensoverschrijdende contacten en scholing</vt:lpstr>
      <vt:lpstr>Basis voor bijenteelt-info centrum</vt:lpstr>
      <vt:lpstr>Deutsch-Niederländisches Bienenzentrum</vt:lpstr>
      <vt:lpstr>Deutsch-Niederländisches Bienenzentrum oprichting supportersvereniging</vt:lpstr>
      <vt:lpstr>Tot slot: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Vitale bijen /vitale volken</dc:title>
  <dc:creator>Gebruiker</dc:creator>
  <cp:lastModifiedBy>Joosten</cp:lastModifiedBy>
  <cp:revision>149</cp:revision>
  <cp:lastPrinted>2013-11-04T09:00:46Z</cp:lastPrinted>
  <dcterms:created xsi:type="dcterms:W3CDTF">2013-11-02T15:14:29Z</dcterms:created>
  <dcterms:modified xsi:type="dcterms:W3CDTF">2013-11-09T21:44:17Z</dcterms:modified>
</cp:coreProperties>
</file>